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72" r:id="rId12"/>
    <p:sldId id="266" r:id="rId13"/>
    <p:sldId id="273" r:id="rId14"/>
    <p:sldId id="267" r:id="rId15"/>
    <p:sldId id="274" r:id="rId16"/>
    <p:sldId id="268" r:id="rId17"/>
    <p:sldId id="275" r:id="rId18"/>
    <p:sldId id="269" r:id="rId19"/>
    <p:sldId id="276" r:id="rId20"/>
    <p:sldId id="270" r:id="rId21"/>
    <p:sldId id="271" r:id="rId22"/>
    <p:sldId id="278" r:id="rId23"/>
    <p:sldId id="279"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eorgia"/>
          <a:ea typeface="Georgia"/>
          <a:cs typeface="Georg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eorgia"/>
          <a:ea typeface="Georgia"/>
          <a:cs typeface="Georg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a:ea typeface="Georgia"/>
          <a:cs typeface="Georgi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eorgia"/>
          <a:ea typeface="Georgia"/>
          <a:cs typeface="Georgi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p:restoredTop sz="94694"/>
  </p:normalViewPr>
  <p:slideViewPr>
    <p:cSldViewPr snapToGrid="0" showGuides="1">
      <p:cViewPr varScale="1">
        <p:scale>
          <a:sx n="121" d="100"/>
          <a:sy n="121" d="100"/>
        </p:scale>
        <p:origin x="70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lIns="45699" tIns="45699" rIns="45699" bIns="45699">
            <a:normAutofit/>
          </a:bodyPr>
          <a:lstStyle>
            <a:lvl1pPr algn="ctr">
              <a:lnSpc>
                <a:spcPct val="90000"/>
              </a:lnSpc>
              <a:spcBef>
                <a:spcPts val="1000"/>
              </a:spcBef>
              <a:defRPr sz="2400"/>
            </a:lvl1pPr>
            <a:lvl2pPr algn="ctr">
              <a:lnSpc>
                <a:spcPct val="90000"/>
              </a:lnSpc>
              <a:spcBef>
                <a:spcPts val="1000"/>
              </a:spcBef>
              <a:defRPr sz="2400"/>
            </a:lvl2pPr>
            <a:lvl3pPr algn="ctr">
              <a:lnSpc>
                <a:spcPct val="90000"/>
              </a:lnSpc>
              <a:spcBef>
                <a:spcPts val="1000"/>
              </a:spcBef>
              <a:defRPr sz="2400"/>
            </a:lvl3pPr>
            <a:lvl4pPr algn="ctr">
              <a:lnSpc>
                <a:spcPct val="90000"/>
              </a:lnSpc>
              <a:spcBef>
                <a:spcPts val="1000"/>
              </a:spcBef>
              <a:defRPr sz="2400"/>
            </a:lvl4pPr>
            <a:lvl5pPr algn="ctr">
              <a:lnSpc>
                <a:spcPct val="90000"/>
              </a:lnSpc>
              <a:spcBef>
                <a:spcPts val="1000"/>
              </a:spcBef>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93"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94" name="Body Level One…"/>
          <p:cNvSpPr txBox="1">
            <a:spLocks noGrp="1"/>
          </p:cNvSpPr>
          <p:nvPr>
            <p:ph type="body" idx="1"/>
          </p:nvPr>
        </p:nvSpPr>
        <p:spPr>
          <a:xfrm rot="5400000">
            <a:off x="1799431" y="-596107"/>
            <a:ext cx="5811838" cy="77343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1" name="Body Level One…"/>
          <p:cNvSpPr txBox="1">
            <a:spLocks noGrp="1"/>
          </p:cNvSpPr>
          <p:nvPr>
            <p:ph type="body" sz="quarter" idx="1"/>
          </p:nvPr>
        </p:nvSpPr>
        <p:spPr>
          <a:xfrm>
            <a:off x="831850" y="4589462"/>
            <a:ext cx="10515600" cy="1500188"/>
          </a:xfrm>
          <a:prstGeom prst="rect">
            <a:avLst/>
          </a:prstGeom>
        </p:spPr>
        <p:txBody>
          <a:bodyPr lIns="45699" tIns="45699" rIns="45699" bIns="45699">
            <a:normAutofit/>
          </a:bodyPr>
          <a:lstStyle>
            <a:lvl1pPr marL="228600" indent="0">
              <a:lnSpc>
                <a:spcPct val="90000"/>
              </a:lnSpc>
              <a:spcBef>
                <a:spcPts val="1000"/>
              </a:spcBef>
              <a:defRPr sz="2400">
                <a:solidFill>
                  <a:srgbClr val="888888"/>
                </a:solidFill>
              </a:defRPr>
            </a:lvl1pPr>
            <a:lvl2pPr marL="228600" indent="457200">
              <a:lnSpc>
                <a:spcPct val="90000"/>
              </a:lnSpc>
              <a:spcBef>
                <a:spcPts val="1000"/>
              </a:spcBef>
              <a:defRPr sz="2400">
                <a:solidFill>
                  <a:srgbClr val="888888"/>
                </a:solidFill>
              </a:defRPr>
            </a:lvl2pPr>
            <a:lvl3pPr marL="228600" indent="914400">
              <a:lnSpc>
                <a:spcPct val="90000"/>
              </a:lnSpc>
              <a:spcBef>
                <a:spcPts val="1000"/>
              </a:spcBef>
              <a:defRPr sz="2400">
                <a:solidFill>
                  <a:srgbClr val="888888"/>
                </a:solidFill>
              </a:defRPr>
            </a:lvl3pPr>
            <a:lvl4pPr marL="228600" indent="1371600">
              <a:lnSpc>
                <a:spcPct val="90000"/>
              </a:lnSpc>
              <a:spcBef>
                <a:spcPts val="1000"/>
              </a:spcBef>
              <a:defRPr sz="2400">
                <a:solidFill>
                  <a:srgbClr val="888888"/>
                </a:solidFill>
              </a:defRPr>
            </a:lvl4pPr>
            <a:lvl5pPr marL="228600" indent="1828800">
              <a:lnSpc>
                <a:spcPct val="90000"/>
              </a:lnSpc>
              <a:spcBef>
                <a:spcPts val="1000"/>
              </a:spcBef>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38" name="Body Level One…"/>
          <p:cNvSpPr txBox="1">
            <a:spLocks noGrp="1"/>
          </p:cNvSpPr>
          <p:nvPr>
            <p:ph type="body" sz="quarter" idx="1"/>
          </p:nvPr>
        </p:nvSpPr>
        <p:spPr>
          <a:xfrm>
            <a:off x="839787" y="1681163"/>
            <a:ext cx="5157789" cy="823913"/>
          </a:xfrm>
          <a:prstGeom prst="rect">
            <a:avLst/>
          </a:prstGeom>
        </p:spPr>
        <p:txBody>
          <a:bodyPr lIns="45699" tIns="45699" rIns="45699" bIns="45699" anchor="b">
            <a:normAutofit/>
          </a:bodyPr>
          <a:lstStyle>
            <a:lvl1pPr marL="228600" indent="0">
              <a:lnSpc>
                <a:spcPct val="90000"/>
              </a:lnSpc>
              <a:spcBef>
                <a:spcPts val="1000"/>
              </a:spcBef>
              <a:defRPr sz="2400" b="1"/>
            </a:lvl1pPr>
            <a:lvl2pPr marL="228600" indent="457200">
              <a:lnSpc>
                <a:spcPct val="90000"/>
              </a:lnSpc>
              <a:spcBef>
                <a:spcPts val="1000"/>
              </a:spcBef>
              <a:defRPr sz="2400" b="1"/>
            </a:lvl2pPr>
            <a:lvl3pPr marL="228600" indent="914400">
              <a:lnSpc>
                <a:spcPct val="90000"/>
              </a:lnSpc>
              <a:spcBef>
                <a:spcPts val="1000"/>
              </a:spcBef>
              <a:defRPr sz="2400" b="1"/>
            </a:lvl3pPr>
            <a:lvl4pPr marL="228600" indent="1371600">
              <a:lnSpc>
                <a:spcPct val="90000"/>
              </a:lnSpc>
              <a:spcBef>
                <a:spcPts val="1000"/>
              </a:spcBef>
              <a:defRPr sz="2400" b="1"/>
            </a:lvl4pPr>
            <a:lvl5pPr marL="228600" indent="1828800">
              <a:lnSpc>
                <a:spcPct val="90000"/>
              </a:lnSpc>
              <a:spcBef>
                <a:spcPts val="1000"/>
              </a:spcBef>
              <a:defRPr sz="2400" b="1"/>
            </a:lvl5pPr>
          </a:lstStyle>
          <a:p>
            <a:r>
              <a:t>Body Level One</a:t>
            </a:r>
          </a:p>
          <a:p>
            <a:pPr lvl="1"/>
            <a:r>
              <a:t>Body Level Two</a:t>
            </a:r>
          </a:p>
          <a:p>
            <a:pPr lvl="2"/>
            <a:r>
              <a:t>Body Level Three</a:t>
            </a:r>
          </a:p>
          <a:p>
            <a:pPr lvl="3"/>
            <a:r>
              <a:t>Body Level Four</a:t>
            </a:r>
          </a:p>
          <a:p>
            <a:pPr lvl="4"/>
            <a:r>
              <a:t>Body Level Five</a:t>
            </a:r>
          </a:p>
        </p:txBody>
      </p:sp>
      <p:sp>
        <p:nvSpPr>
          <p:cNvPr id="39" name="Google Shape;39;p13"/>
          <p:cNvSpPr txBox="1">
            <a:spLocks noGrp="1"/>
          </p:cNvSpPr>
          <p:nvPr>
            <p:ph type="body" sz="half" idx="21"/>
          </p:nvPr>
        </p:nvSpPr>
        <p:spPr>
          <a:xfrm>
            <a:off x="839787" y="2505075"/>
            <a:ext cx="5157789"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0" name="Google Shape;40;p13"/>
          <p:cNvSpPr txBox="1">
            <a:spLocks noGrp="1"/>
          </p:cNvSpPr>
          <p:nvPr>
            <p:ph type="body" sz="quarter" idx="22"/>
          </p:nvPr>
        </p:nvSpPr>
        <p:spPr>
          <a:xfrm>
            <a:off x="6172200" y="1681163"/>
            <a:ext cx="5183188" cy="823913"/>
          </a:xfrm>
          <a:prstGeom prst="rect">
            <a:avLst/>
          </a:prstGeom>
        </p:spPr>
        <p:txBody>
          <a:bodyPr lIns="45699" tIns="45699" rIns="45699" bIns="45699" anchor="b">
            <a:normAutofit/>
          </a:bodyPr>
          <a:lstStyle/>
          <a:p>
            <a:pPr marL="228600" indent="0">
              <a:lnSpc>
                <a:spcPct val="90000"/>
              </a:lnSpc>
              <a:spcBef>
                <a:spcPts val="1000"/>
              </a:spcBef>
              <a:defRPr sz="2400" b="1"/>
            </a:pPr>
            <a:endParaRPr/>
          </a:p>
        </p:txBody>
      </p:sp>
      <p:sp>
        <p:nvSpPr>
          <p:cNvPr id="41" name="Google Shape;41;p13"/>
          <p:cNvSpPr txBox="1">
            <a:spLocks noGrp="1"/>
          </p:cNvSpPr>
          <p:nvPr>
            <p:ph type="body" sz="half" idx="23"/>
          </p:nvPr>
        </p:nvSpPr>
        <p:spPr>
          <a:xfrm>
            <a:off x="6172200" y="2505075"/>
            <a:ext cx="5183188"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65" name="Body Level One…"/>
          <p:cNvSpPr txBox="1">
            <a:spLocks noGrp="1"/>
          </p:cNvSpPr>
          <p:nvPr>
            <p:ph type="body" sz="half" idx="1"/>
          </p:nvPr>
        </p:nvSpPr>
        <p:spPr>
          <a:xfrm>
            <a:off x="5183187" y="987425"/>
            <a:ext cx="6172201" cy="4873625"/>
          </a:xfrm>
          <a:prstGeom prst="rect">
            <a:avLst/>
          </a:prstGeom>
        </p:spPr>
        <p:txBody>
          <a:bodyPr lIns="45699" tIns="45699" rIns="45699" bIns="45699">
            <a:normAutofit/>
          </a:bodyPr>
          <a:lstStyle>
            <a:lvl1pPr marL="457200" indent="-431800">
              <a:lnSpc>
                <a:spcPct val="90000"/>
              </a:lnSpc>
              <a:spcBef>
                <a:spcPts val="1000"/>
              </a:spcBef>
              <a:buClr>
                <a:srgbClr val="000000"/>
              </a:buClr>
              <a:buSzPts val="3200"/>
              <a:buFont typeface="Arial"/>
              <a:buChar char="•"/>
              <a:defRPr sz="3200"/>
            </a:lvl1pPr>
            <a:lvl2pPr marL="972457" indent="-464457">
              <a:lnSpc>
                <a:spcPct val="90000"/>
              </a:lnSpc>
              <a:spcBef>
                <a:spcPts val="1000"/>
              </a:spcBef>
              <a:buClr>
                <a:srgbClr val="000000"/>
              </a:buClr>
              <a:buSzPts val="3200"/>
              <a:buFont typeface="Arial"/>
              <a:buChar char="•"/>
              <a:defRPr sz="3200"/>
            </a:lvl2pPr>
            <a:lvl3pPr marL="1498600" indent="-508000">
              <a:lnSpc>
                <a:spcPct val="90000"/>
              </a:lnSpc>
              <a:spcBef>
                <a:spcPts val="1000"/>
              </a:spcBef>
              <a:buClr>
                <a:srgbClr val="000000"/>
              </a:buClr>
              <a:buSzPts val="3200"/>
              <a:buFont typeface="Arial"/>
              <a:buChar char="•"/>
              <a:defRPr sz="3200"/>
            </a:lvl3pPr>
            <a:lvl4pPr marL="2042160" indent="-568960">
              <a:lnSpc>
                <a:spcPct val="90000"/>
              </a:lnSpc>
              <a:spcBef>
                <a:spcPts val="1000"/>
              </a:spcBef>
              <a:buClr>
                <a:srgbClr val="000000"/>
              </a:buClr>
              <a:buSzPts val="3200"/>
              <a:buFont typeface="Arial"/>
              <a:buChar char="•"/>
              <a:defRPr sz="3200"/>
            </a:lvl4pPr>
            <a:lvl5pPr marL="2499360" indent="-568960">
              <a:lnSpc>
                <a:spcPct val="90000"/>
              </a:lnSpc>
              <a:spcBef>
                <a:spcPts val="1000"/>
              </a:spcBef>
              <a:buClr>
                <a:srgbClr val="000000"/>
              </a:buClr>
              <a:buSzPts val="3200"/>
              <a:buFont typeface="Arial"/>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6" name="Google Shape;57;p16"/>
          <p:cNvSpPr txBox="1">
            <a:spLocks noGrp="1"/>
          </p:cNvSpPr>
          <p:nvPr>
            <p:ph type="body" sz="quarter" idx="21"/>
          </p:nvPr>
        </p:nvSpPr>
        <p:spPr>
          <a:xfrm>
            <a:off x="839787" y="2057400"/>
            <a:ext cx="3932239" cy="3811588"/>
          </a:xfrm>
          <a:prstGeom prst="rect">
            <a:avLst/>
          </a:prstGeom>
        </p:spPr>
        <p:txBody>
          <a:bodyPr lIns="45699" tIns="45699" rIns="45699" bIns="45699">
            <a:normAutofit/>
          </a:bodyPr>
          <a:lstStyle/>
          <a:p>
            <a:pPr marL="228600" indent="0">
              <a:lnSpc>
                <a:spcPct val="90000"/>
              </a:lnSpc>
              <a:spcBef>
                <a:spcPts val="1000"/>
              </a:spcBef>
              <a:defRPr sz="1600"/>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5" name="Google Shape;63;p17"/>
          <p:cNvSpPr>
            <a:spLocks noGrp="1"/>
          </p:cNvSpPr>
          <p:nvPr>
            <p:ph type="pic" sz="half" idx="21"/>
          </p:nvPr>
        </p:nvSpPr>
        <p:spPr>
          <a:xfrm>
            <a:off x="5183187" y="987425"/>
            <a:ext cx="6172201" cy="4873625"/>
          </a:xfrm>
          <a:prstGeom prst="rect">
            <a:avLst/>
          </a:prstGeom>
        </p:spPr>
        <p:txBody>
          <a:bodyPr lIns="91439" rIns="91439"/>
          <a:lstStyle/>
          <a:p>
            <a:endParaRPr/>
          </a:p>
        </p:txBody>
      </p:sp>
      <p:sp>
        <p:nvSpPr>
          <p:cNvPr id="76" name="Body Level One…"/>
          <p:cNvSpPr txBox="1">
            <a:spLocks noGrp="1"/>
          </p:cNvSpPr>
          <p:nvPr>
            <p:ph type="body" sz="quarter" idx="1"/>
          </p:nvPr>
        </p:nvSpPr>
        <p:spPr>
          <a:xfrm>
            <a:off x="839787" y="2057400"/>
            <a:ext cx="3932239" cy="3811588"/>
          </a:xfrm>
          <a:prstGeom prst="rect">
            <a:avLst/>
          </a:prstGeom>
        </p:spPr>
        <p:txBody>
          <a:bodyPr lIns="45699" tIns="45699" rIns="45699" bIns="45699">
            <a:normAutofit/>
          </a:bodyPr>
          <a:lstStyle>
            <a:lvl1pPr marL="228600" indent="0">
              <a:lnSpc>
                <a:spcPct val="90000"/>
              </a:lnSpc>
              <a:spcBef>
                <a:spcPts val="1000"/>
              </a:spcBef>
              <a:defRPr sz="1600"/>
            </a:lvl1pPr>
            <a:lvl2pPr marL="228600" indent="457200">
              <a:lnSpc>
                <a:spcPct val="90000"/>
              </a:lnSpc>
              <a:spcBef>
                <a:spcPts val="1000"/>
              </a:spcBef>
              <a:defRPr sz="1600"/>
            </a:lvl2pPr>
            <a:lvl3pPr marL="228600" indent="914400">
              <a:lnSpc>
                <a:spcPct val="90000"/>
              </a:lnSpc>
              <a:spcBef>
                <a:spcPts val="1000"/>
              </a:spcBef>
              <a:defRPr sz="1600"/>
            </a:lvl3pPr>
            <a:lvl4pPr marL="228600" indent="1371600">
              <a:lnSpc>
                <a:spcPct val="90000"/>
              </a:lnSpc>
              <a:spcBef>
                <a:spcPts val="1000"/>
              </a:spcBef>
              <a:defRPr sz="1600"/>
            </a:lvl4pPr>
            <a:lvl5pPr marL="228600" indent="1828800">
              <a:lnSpc>
                <a:spcPct val="90000"/>
              </a:lnSpc>
              <a:spcBef>
                <a:spcPts val="1000"/>
              </a:spcBef>
              <a:defRPr sz="16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idx="1"/>
          </p:nvPr>
        </p:nvSpPr>
        <p:spPr>
          <a:xfrm rot="5400000">
            <a:off x="3920330" y="-1256506"/>
            <a:ext cx="4351339" cy="105156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0" marR="0" indent="5080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rcgrossfoundation.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04" name="Google Shape;84;g28513a080f6_1_9"/>
          <p:cNvSpPr txBox="1">
            <a:spLocks noGrp="1"/>
          </p:cNvSpPr>
          <p:nvPr>
            <p:ph type="subTitle" idx="1"/>
          </p:nvPr>
        </p:nvSpPr>
        <p:spPr>
          <a:xfrm>
            <a:off x="769689" y="1121686"/>
            <a:ext cx="10652622" cy="5988032"/>
          </a:xfrm>
          <a:prstGeom prst="rect">
            <a:avLst/>
          </a:prstGeom>
        </p:spPr>
        <p:txBody>
          <a:bodyPr lIns="0" tIns="0" rIns="0" bIns="0"/>
          <a:lstStyle>
            <a:lvl1pPr indent="0" algn="l">
              <a:lnSpc>
                <a:spcPct val="100000"/>
              </a:lnSpc>
              <a:spcBef>
                <a:spcPts val="0"/>
              </a:spcBef>
              <a:defRPr sz="8800">
                <a:solidFill>
                  <a:srgbClr val="FFFFFF"/>
                </a:solidFill>
              </a:defRPr>
            </a:lvl1pPr>
          </a:lstStyle>
          <a:p>
            <a:r>
              <a:t>Standing Up for What You Believe in: Renee Gross’s Story</a:t>
            </a:r>
          </a:p>
        </p:txBody>
      </p:sp>
      <p:pic>
        <p:nvPicPr>
          <p:cNvPr id="3" name="Picture 2" descr="A white silhouette of a couple of people&#10;&#10;Description automatically generated">
            <a:extLst>
              <a:ext uri="{FF2B5EF4-FFF2-40B4-BE49-F238E27FC236}">
                <a16:creationId xmlns:a16="http://schemas.microsoft.com/office/drawing/2014/main" id="{1420E295-B819-B56E-D9AC-05FAA6E132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32" name="Google Shape;89;p1"/>
          <p:cNvSpPr txBox="1">
            <a:spLocks noGrp="1"/>
          </p:cNvSpPr>
          <p:nvPr>
            <p:ph type="ctrTitle"/>
          </p:nvPr>
        </p:nvSpPr>
        <p:spPr>
          <a:xfrm>
            <a:off x="6420068" y="2654577"/>
            <a:ext cx="4401507" cy="3650530"/>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Renee and Chaim had two children, Mimi and Yehudah. This is a family photograph of them from around 194</a:t>
            </a:r>
            <a:r>
              <a:rPr lang="en-US" dirty="0"/>
              <a:t>4</a:t>
            </a:r>
            <a:r>
              <a:rPr dirty="0"/>
              <a:t>.</a:t>
            </a:r>
            <a:br>
              <a:rPr i="1" dirty="0"/>
            </a:br>
            <a:endParaRPr i="1" dirty="0"/>
          </a:p>
        </p:txBody>
      </p:sp>
      <p:sp>
        <p:nvSpPr>
          <p:cNvPr id="133" name="Google Shape;91;p1"/>
          <p:cNvSpPr txBox="1"/>
          <p:nvPr/>
        </p:nvSpPr>
        <p:spPr>
          <a:xfrm>
            <a:off x="1218947" y="6172199"/>
            <a:ext cx="396790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Photograph of the Gross Family, 1944</a:t>
            </a:r>
          </a:p>
          <a:p>
            <a:pPr>
              <a:defRPr>
                <a:solidFill>
                  <a:srgbClr val="FFFFFF"/>
                </a:solidFill>
                <a:latin typeface="+mj-lt"/>
                <a:ea typeface="+mj-ea"/>
                <a:cs typeface="+mj-cs"/>
                <a:sym typeface="Arial"/>
              </a:defRPr>
            </a:pPr>
            <a:endParaRPr dirty="0"/>
          </a:p>
        </p:txBody>
      </p:sp>
      <p:pic>
        <p:nvPicPr>
          <p:cNvPr id="134" name="Google Shape;106;p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18947" y="304782"/>
            <a:ext cx="4401507" cy="5867418"/>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E66147B9-6590-765B-BF9F-81C6B23638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32" name="Google Shape;89;p1"/>
          <p:cNvSpPr txBox="1">
            <a:spLocks noGrp="1"/>
          </p:cNvSpPr>
          <p:nvPr>
            <p:ph type="ctrTitle"/>
          </p:nvPr>
        </p:nvSpPr>
        <p:spPr>
          <a:xfrm>
            <a:off x="6247236" y="1846503"/>
            <a:ext cx="4401507" cy="5779554"/>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i="1" dirty="0"/>
              <a:t>What catches your eye in the picture?</a:t>
            </a:r>
            <a:br>
              <a:rPr i="1" dirty="0"/>
            </a:br>
            <a:br>
              <a:rPr lang="en-US" i="1" dirty="0"/>
            </a:br>
            <a:r>
              <a:rPr i="1" dirty="0"/>
              <a:t>What details do you notice?</a:t>
            </a:r>
            <a:br>
              <a:rPr i="1" dirty="0"/>
            </a:br>
            <a:br>
              <a:rPr lang="en-US" i="1" dirty="0"/>
            </a:br>
            <a:r>
              <a:rPr i="1" dirty="0"/>
              <a:t>What might these details tell us about the Gross family?</a:t>
            </a:r>
            <a:br>
              <a:rPr i="1" dirty="0"/>
            </a:br>
            <a:endParaRPr i="1" dirty="0"/>
          </a:p>
        </p:txBody>
      </p:sp>
      <p:sp>
        <p:nvSpPr>
          <p:cNvPr id="133" name="Google Shape;91;p1"/>
          <p:cNvSpPr txBox="1"/>
          <p:nvPr/>
        </p:nvSpPr>
        <p:spPr>
          <a:xfrm>
            <a:off x="1255469" y="6172199"/>
            <a:ext cx="396790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Photograph of the Gross Family, 1944</a:t>
            </a:r>
            <a:endParaRPr dirty="0"/>
          </a:p>
          <a:p>
            <a:pPr>
              <a:defRPr>
                <a:solidFill>
                  <a:srgbClr val="FFFFFF"/>
                </a:solidFill>
                <a:latin typeface="+mj-lt"/>
                <a:ea typeface="+mj-ea"/>
                <a:cs typeface="+mj-cs"/>
                <a:sym typeface="Arial"/>
              </a:defRPr>
            </a:pPr>
            <a:endParaRPr dirty="0"/>
          </a:p>
        </p:txBody>
      </p:sp>
      <p:pic>
        <p:nvPicPr>
          <p:cNvPr id="134" name="Google Shape;106;p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55469" y="304782"/>
            <a:ext cx="4401507" cy="5867418"/>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8283E12D-C681-9959-6A8B-468F6E376D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34606446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6" name="Google Shape;89;p1"/>
          <p:cNvSpPr txBox="1">
            <a:spLocks noGrp="1"/>
          </p:cNvSpPr>
          <p:nvPr>
            <p:ph type="ctrTitle"/>
          </p:nvPr>
        </p:nvSpPr>
        <p:spPr>
          <a:xfrm>
            <a:off x="642975" y="1581460"/>
            <a:ext cx="5180882" cy="623729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For many years, the family lived in Harlem, a neighborhood in Manhattan. Renee believed in building a sense of community with her friends and neighbors. </a:t>
            </a:r>
            <a:br>
              <a:rPr dirty="0"/>
            </a:br>
            <a:br>
              <a:rPr dirty="0"/>
            </a:br>
            <a:r>
              <a:rPr dirty="0"/>
              <a:t>This photograph shows her hosting a gathering in their home. Take a moment to look closely at it.</a:t>
            </a:r>
            <a:br>
              <a:rPr dirty="0"/>
            </a:br>
            <a:br>
              <a:rPr dirty="0"/>
            </a:br>
            <a:endParaRPr i="1" dirty="0"/>
          </a:p>
        </p:txBody>
      </p:sp>
      <p:sp>
        <p:nvSpPr>
          <p:cNvPr id="137" name="Google Shape;91;p1"/>
          <p:cNvSpPr txBox="1"/>
          <p:nvPr/>
        </p:nvSpPr>
        <p:spPr>
          <a:xfrm>
            <a:off x="6228079" y="5857570"/>
            <a:ext cx="3967909"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Lisa Larsen, Renee Gross with children on the Upper West Side, c. 1946-7, photograph</a:t>
            </a:r>
            <a:endParaRPr dirty="0"/>
          </a:p>
          <a:p>
            <a:pPr>
              <a:defRPr>
                <a:solidFill>
                  <a:srgbClr val="FFFFFF"/>
                </a:solidFill>
                <a:latin typeface="+mj-lt"/>
                <a:ea typeface="+mj-ea"/>
                <a:cs typeface="+mj-cs"/>
                <a:sym typeface="Arial"/>
              </a:defRPr>
            </a:pPr>
            <a:endParaRPr dirty="0"/>
          </a:p>
        </p:txBody>
      </p:sp>
      <p:pic>
        <p:nvPicPr>
          <p:cNvPr id="138" name="Google Shape;113;g2850ae764b2_0_7"/>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228079" y="392648"/>
            <a:ext cx="3566161" cy="5464922"/>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695D0720-11AA-607E-DBEC-FF49FB158B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6" name="Google Shape;89;p1"/>
          <p:cNvSpPr txBox="1">
            <a:spLocks noGrp="1"/>
          </p:cNvSpPr>
          <p:nvPr>
            <p:ph type="ctrTitle"/>
          </p:nvPr>
        </p:nvSpPr>
        <p:spPr>
          <a:xfrm>
            <a:off x="6245507" y="401247"/>
            <a:ext cx="4963167" cy="623729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i="1" dirty="0"/>
              <a:t>Why do you think it’s important to feel connected to the people in your community? </a:t>
            </a:r>
            <a:br>
              <a:rPr lang="en-US" i="1" dirty="0"/>
            </a:br>
            <a:br>
              <a:rPr i="1" dirty="0"/>
            </a:br>
            <a:r>
              <a:rPr i="1" dirty="0"/>
              <a:t>What do you think is special about sharing food with others? </a:t>
            </a:r>
            <a:br>
              <a:rPr lang="en-US" i="1" dirty="0"/>
            </a:br>
            <a:br>
              <a:rPr i="1" dirty="0"/>
            </a:br>
            <a:r>
              <a:rPr i="1" dirty="0"/>
              <a:t>What are some other ways to bring people together?</a:t>
            </a:r>
            <a:br>
              <a:rPr i="1" dirty="0"/>
            </a:br>
            <a:endParaRPr i="1" dirty="0"/>
          </a:p>
        </p:txBody>
      </p:sp>
      <p:sp>
        <p:nvSpPr>
          <p:cNvPr id="2" name="Google Shape;91;p1">
            <a:extLst>
              <a:ext uri="{FF2B5EF4-FFF2-40B4-BE49-F238E27FC236}">
                <a16:creationId xmlns:a16="http://schemas.microsoft.com/office/drawing/2014/main" id="{37B39092-203F-FA52-2377-94DFF525908D}"/>
              </a:ext>
            </a:extLst>
          </p:cNvPr>
          <p:cNvSpPr txBox="1"/>
          <p:nvPr/>
        </p:nvSpPr>
        <p:spPr>
          <a:xfrm>
            <a:off x="1978585" y="5866169"/>
            <a:ext cx="3967909"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Lisa Larsen, Renee Gross with children on the Upper West Side, c. 1946-7, photograph</a:t>
            </a:r>
            <a:endParaRPr dirty="0"/>
          </a:p>
          <a:p>
            <a:pPr>
              <a:defRPr>
                <a:solidFill>
                  <a:srgbClr val="FFFFFF"/>
                </a:solidFill>
                <a:latin typeface="+mj-lt"/>
                <a:ea typeface="+mj-ea"/>
                <a:cs typeface="+mj-cs"/>
                <a:sym typeface="Arial"/>
              </a:defRPr>
            </a:pPr>
            <a:endParaRPr dirty="0"/>
          </a:p>
        </p:txBody>
      </p:sp>
      <p:pic>
        <p:nvPicPr>
          <p:cNvPr id="3" name="Google Shape;113;g2850ae764b2_0_7">
            <a:extLst>
              <a:ext uri="{FF2B5EF4-FFF2-40B4-BE49-F238E27FC236}">
                <a16:creationId xmlns:a16="http://schemas.microsoft.com/office/drawing/2014/main" id="{CA5353A9-A561-1D70-AFC0-CA192DB5FFE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978585" y="401247"/>
            <a:ext cx="3566161" cy="5464922"/>
          </a:xfrm>
          <a:prstGeom prst="rect">
            <a:avLst/>
          </a:prstGeom>
          <a:ln w="12700">
            <a:miter lim="400000"/>
          </a:ln>
        </p:spPr>
      </p:pic>
      <p:pic>
        <p:nvPicPr>
          <p:cNvPr id="5" name="Picture 4" descr="A white silhouette of a couple of people&#10;&#10;Description automatically generated">
            <a:extLst>
              <a:ext uri="{FF2B5EF4-FFF2-40B4-BE49-F238E27FC236}">
                <a16:creationId xmlns:a16="http://schemas.microsoft.com/office/drawing/2014/main" id="{B291D705-89BB-12B2-BA0B-84B28989BB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162984947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40" name="Google Shape;89;p1"/>
          <p:cNvSpPr txBox="1">
            <a:spLocks noGrp="1"/>
          </p:cNvSpPr>
          <p:nvPr>
            <p:ph type="ctrTitle"/>
          </p:nvPr>
        </p:nvSpPr>
        <p:spPr>
          <a:xfrm>
            <a:off x="432814" y="1485768"/>
            <a:ext cx="3327731" cy="6237298"/>
          </a:xfrm>
          <a:prstGeom prst="rect">
            <a:avLst/>
          </a:prstGeom>
        </p:spPr>
        <p:txBody>
          <a:bodyPr lIns="0" tIns="0" rIns="0" bIns="0" anchor="t">
            <a:normAutofit/>
          </a:bodyPr>
          <a:lstStyle/>
          <a:p>
            <a:pPr algn="l" defTabSz="813816">
              <a:lnSpc>
                <a:spcPct val="150000"/>
              </a:lnSpc>
              <a:defRPr sz="1779">
                <a:solidFill>
                  <a:srgbClr val="FFFFFF"/>
                </a:solidFill>
                <a:latin typeface="Georgia"/>
                <a:ea typeface="Georgia"/>
                <a:cs typeface="Georgia"/>
                <a:sym typeface="Georgia"/>
              </a:defRPr>
            </a:pPr>
            <a:r>
              <a:rPr sz="2000" dirty="0"/>
              <a:t>Renee believed that everyone should be treated fairly and equally. She stood up for her beliefs by speaking out, like marching for fair pay for teachers in New York City. </a:t>
            </a:r>
            <a:br>
              <a:rPr sz="2000" dirty="0"/>
            </a:br>
            <a:br>
              <a:rPr sz="2000" dirty="0"/>
            </a:br>
            <a:endParaRPr sz="2000" dirty="0"/>
          </a:p>
        </p:txBody>
      </p:sp>
      <p:sp>
        <p:nvSpPr>
          <p:cNvPr id="141" name="Google Shape;91;p1"/>
          <p:cNvSpPr txBox="1"/>
          <p:nvPr/>
        </p:nvSpPr>
        <p:spPr>
          <a:xfrm>
            <a:off x="4073489" y="4892592"/>
            <a:ext cx="2892986"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Nicolai </a:t>
            </a:r>
            <a:r>
              <a:rPr lang="en-US" dirty="0" err="1"/>
              <a:t>Cikovsky</a:t>
            </a:r>
            <a:r>
              <a:rPr lang="en-US" dirty="0"/>
              <a:t>, </a:t>
            </a:r>
            <a:r>
              <a:rPr lang="en-US" i="1" dirty="0"/>
              <a:t>Portrait of Renee</a:t>
            </a:r>
            <a:r>
              <a:rPr lang="en-US" dirty="0"/>
              <a:t>, 1932, oil on wood, 12</a:t>
            </a:r>
            <a:r>
              <a:rPr lang="en-US" spc="-150" dirty="0"/>
              <a:t> </a:t>
            </a:r>
            <a:r>
              <a:rPr lang="en-US" dirty="0"/>
              <a:t>½ × 9 inches</a:t>
            </a: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pic>
        <p:nvPicPr>
          <p:cNvPr id="142" name="Google Shape;122;p4"/>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073489" y="565508"/>
            <a:ext cx="3225030" cy="4327463"/>
          </a:xfrm>
          <a:prstGeom prst="rect">
            <a:avLst/>
          </a:prstGeom>
          <a:ln w="12700">
            <a:miter lim="400000"/>
          </a:ln>
        </p:spPr>
      </p:pic>
      <p:pic>
        <p:nvPicPr>
          <p:cNvPr id="143" name="Google Shape;123;p4"/>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702967" y="565129"/>
            <a:ext cx="3017637" cy="4327463"/>
          </a:xfrm>
          <a:prstGeom prst="rect">
            <a:avLst/>
          </a:prstGeom>
          <a:ln w="12700">
            <a:miter lim="400000"/>
          </a:ln>
        </p:spPr>
      </p:pic>
      <p:sp>
        <p:nvSpPr>
          <p:cNvPr id="144" name="Google Shape;91;p1"/>
          <p:cNvSpPr txBox="1"/>
          <p:nvPr/>
        </p:nvSpPr>
        <p:spPr>
          <a:xfrm>
            <a:off x="7702967" y="4892592"/>
            <a:ext cx="2936570"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Chaim Gross, </a:t>
            </a:r>
            <a:r>
              <a:rPr lang="en-US" i="1" dirty="0"/>
              <a:t>Head of Renee</a:t>
            </a:r>
            <a:r>
              <a:rPr lang="en-US" dirty="0"/>
              <a:t>, 1938, </a:t>
            </a:r>
            <a:r>
              <a:rPr lang="en-US" dirty="0" err="1"/>
              <a:t>sabicu</a:t>
            </a:r>
            <a:r>
              <a:rPr lang="en-US" dirty="0"/>
              <a:t> wood, 19</a:t>
            </a:r>
            <a:r>
              <a:rPr lang="en-US" spc="-150" dirty="0"/>
              <a:t> </a:t>
            </a:r>
            <a:r>
              <a:rPr lang="en-US" dirty="0"/>
              <a:t>¼ × 14 × 19 inches</a:t>
            </a: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pic>
        <p:nvPicPr>
          <p:cNvPr id="3" name="Picture 2" descr="A white silhouette of a couple of people&#10;&#10;Description automatically generated">
            <a:extLst>
              <a:ext uri="{FF2B5EF4-FFF2-40B4-BE49-F238E27FC236}">
                <a16:creationId xmlns:a16="http://schemas.microsoft.com/office/drawing/2014/main" id="{ACE4CC88-DA7F-4F9A-DE25-AEEBA198CC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40" name="Google Shape;89;p1"/>
          <p:cNvSpPr txBox="1">
            <a:spLocks noGrp="1"/>
          </p:cNvSpPr>
          <p:nvPr>
            <p:ph type="ctrTitle"/>
          </p:nvPr>
        </p:nvSpPr>
        <p:spPr>
          <a:xfrm>
            <a:off x="7704486" y="401247"/>
            <a:ext cx="3660240" cy="6237298"/>
          </a:xfrm>
          <a:prstGeom prst="rect">
            <a:avLst/>
          </a:prstGeom>
        </p:spPr>
        <p:txBody>
          <a:bodyPr lIns="0" tIns="0" rIns="0" bIns="0" anchor="t">
            <a:noAutofit/>
          </a:bodyPr>
          <a:lstStyle/>
          <a:p>
            <a:pPr algn="l" defTabSz="813816">
              <a:lnSpc>
                <a:spcPct val="150000"/>
              </a:lnSpc>
              <a:defRPr sz="1779">
                <a:solidFill>
                  <a:srgbClr val="FFFFFF"/>
                </a:solidFill>
                <a:latin typeface="Georgia"/>
                <a:ea typeface="Georgia"/>
                <a:cs typeface="Georgia"/>
                <a:sym typeface="Georgia"/>
              </a:defRPr>
            </a:pPr>
            <a:r>
              <a:rPr sz="2000" dirty="0"/>
              <a:t>She and Chaim donated money for scholarships to help students attend college. She raised money to help the country during WWII and to support Jewish people after the war. </a:t>
            </a:r>
            <a:br>
              <a:rPr sz="2000" dirty="0"/>
            </a:br>
            <a:br>
              <a:rPr sz="2000" dirty="0"/>
            </a:br>
            <a:r>
              <a:rPr sz="2000" dirty="0"/>
              <a:t>These two portraits of Renee tell us about what she looked like, but also give us a sense of what kind of person she was. </a:t>
            </a:r>
            <a:br>
              <a:rPr sz="2000" dirty="0"/>
            </a:br>
            <a:br>
              <a:rPr sz="2000" dirty="0"/>
            </a:br>
            <a:br>
              <a:rPr sz="2000" dirty="0"/>
            </a:br>
            <a:endParaRPr sz="2000" dirty="0"/>
          </a:p>
        </p:txBody>
      </p:sp>
      <p:pic>
        <p:nvPicPr>
          <p:cNvPr id="142" name="Google Shape;122;p4"/>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8964" y="431297"/>
            <a:ext cx="3450611" cy="4630156"/>
          </a:xfrm>
          <a:prstGeom prst="rect">
            <a:avLst/>
          </a:prstGeom>
          <a:ln w="12700">
            <a:miter lim="400000"/>
          </a:ln>
        </p:spPr>
      </p:pic>
      <p:pic>
        <p:nvPicPr>
          <p:cNvPr id="143" name="Google Shape;123;p4"/>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04742" y="430892"/>
            <a:ext cx="3229275" cy="4630965"/>
          </a:xfrm>
          <a:prstGeom prst="rect">
            <a:avLst/>
          </a:prstGeom>
          <a:ln w="12700">
            <a:miter lim="400000"/>
          </a:ln>
        </p:spPr>
      </p:pic>
      <p:sp>
        <p:nvSpPr>
          <p:cNvPr id="2" name="Google Shape;91;p1">
            <a:extLst>
              <a:ext uri="{FF2B5EF4-FFF2-40B4-BE49-F238E27FC236}">
                <a16:creationId xmlns:a16="http://schemas.microsoft.com/office/drawing/2014/main" id="{ACD782C3-3168-6D6C-8BE1-2C18D7D2D611}"/>
              </a:ext>
            </a:extLst>
          </p:cNvPr>
          <p:cNvSpPr txBox="1"/>
          <p:nvPr/>
        </p:nvSpPr>
        <p:spPr>
          <a:xfrm>
            <a:off x="478964" y="5050720"/>
            <a:ext cx="2892986"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Nicolai </a:t>
            </a:r>
            <a:r>
              <a:rPr lang="en-US" dirty="0" err="1"/>
              <a:t>Cikovsky</a:t>
            </a:r>
            <a:r>
              <a:rPr lang="en-US" dirty="0"/>
              <a:t>, </a:t>
            </a:r>
            <a:r>
              <a:rPr lang="en-US" i="1" dirty="0"/>
              <a:t>Portrait of Renee</a:t>
            </a:r>
            <a:r>
              <a:rPr lang="en-US" dirty="0"/>
              <a:t>, 1932, oil on wood, 12</a:t>
            </a:r>
            <a:r>
              <a:rPr lang="en-US" spc="-150" dirty="0"/>
              <a:t> </a:t>
            </a:r>
            <a:r>
              <a:rPr lang="en-US" dirty="0"/>
              <a:t>½ × 9 inches</a:t>
            </a: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sp>
        <p:nvSpPr>
          <p:cNvPr id="3" name="Google Shape;91;p1">
            <a:extLst>
              <a:ext uri="{FF2B5EF4-FFF2-40B4-BE49-F238E27FC236}">
                <a16:creationId xmlns:a16="http://schemas.microsoft.com/office/drawing/2014/main" id="{3AD5DCA2-7F70-F5BF-BF13-B823E86EBC98}"/>
              </a:ext>
            </a:extLst>
          </p:cNvPr>
          <p:cNvSpPr txBox="1"/>
          <p:nvPr/>
        </p:nvSpPr>
        <p:spPr>
          <a:xfrm>
            <a:off x="4114810" y="5060880"/>
            <a:ext cx="2936570"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Chaim Gross, </a:t>
            </a:r>
            <a:r>
              <a:rPr lang="en-US" i="1" dirty="0"/>
              <a:t>Head of Renee</a:t>
            </a:r>
            <a:r>
              <a:rPr lang="en-US" dirty="0"/>
              <a:t>, 1938, </a:t>
            </a:r>
            <a:r>
              <a:rPr lang="en-US" dirty="0" err="1"/>
              <a:t>sabicu</a:t>
            </a:r>
            <a:r>
              <a:rPr lang="en-US" dirty="0"/>
              <a:t> wood, 19</a:t>
            </a:r>
            <a:r>
              <a:rPr lang="en-US" spc="-150" dirty="0"/>
              <a:t> </a:t>
            </a:r>
            <a:r>
              <a:rPr lang="en-US" dirty="0"/>
              <a:t>¼ × 14 × 19 inches</a:t>
            </a: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pic>
        <p:nvPicPr>
          <p:cNvPr id="5" name="Picture 4" descr="A white silhouette of a couple of people&#10;&#10;Description automatically generated">
            <a:extLst>
              <a:ext uri="{FF2B5EF4-FFF2-40B4-BE49-F238E27FC236}">
                <a16:creationId xmlns:a16="http://schemas.microsoft.com/office/drawing/2014/main" id="{B046A95E-5159-4EFF-4892-51221A5873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228730626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6" name="Google Shape;89;p1"/>
          <p:cNvSpPr txBox="1">
            <a:spLocks noGrp="1"/>
          </p:cNvSpPr>
          <p:nvPr>
            <p:ph type="ctrTitle"/>
          </p:nvPr>
        </p:nvSpPr>
        <p:spPr>
          <a:xfrm>
            <a:off x="510850" y="401247"/>
            <a:ext cx="3650634" cy="6237298"/>
          </a:xfrm>
          <a:prstGeom prst="rect">
            <a:avLst/>
          </a:prstGeom>
        </p:spPr>
        <p:txBody>
          <a:bodyPr lIns="0" tIns="0" rIns="0" bIns="0" anchor="t">
            <a:normAutofit/>
          </a:bodyPr>
          <a:lstStyle/>
          <a:p>
            <a:pPr algn="l">
              <a:lnSpc>
                <a:spcPct val="150000"/>
              </a:lnSpc>
              <a:defRPr sz="2000">
                <a:solidFill>
                  <a:srgbClr val="FFFFFF"/>
                </a:solidFill>
                <a:latin typeface="Georgia"/>
                <a:ea typeface="Georgia"/>
                <a:cs typeface="Georgia"/>
                <a:sym typeface="Georgia"/>
              </a:defRPr>
            </a:pPr>
            <a:r>
              <a:rPr sz="2000" dirty="0"/>
              <a:t>The portrait on the left was painted when Renee and Chaim were first starting their life together as a married couple.</a:t>
            </a:r>
            <a:br>
              <a:rPr sz="2000" dirty="0"/>
            </a:br>
            <a:br>
              <a:rPr sz="2000" dirty="0"/>
            </a:br>
            <a:r>
              <a:rPr sz="2000" dirty="0"/>
              <a:t>Chaim made the sculpture on the right six years later, after the birth of their son, and during the Great Depression.</a:t>
            </a:r>
            <a:br>
              <a:rPr sz="2000" i="1" dirty="0"/>
            </a:br>
            <a:br>
              <a:rPr sz="2000" i="1" dirty="0"/>
            </a:br>
            <a:endParaRPr sz="2000" i="1" dirty="0"/>
          </a:p>
        </p:txBody>
      </p:sp>
      <p:pic>
        <p:nvPicPr>
          <p:cNvPr id="148" name="Google Shape;122;p4"/>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675251" y="431191"/>
            <a:ext cx="3127470" cy="4196554"/>
          </a:xfrm>
          <a:prstGeom prst="rect">
            <a:avLst/>
          </a:prstGeom>
          <a:ln w="12700">
            <a:miter lim="400000"/>
          </a:ln>
        </p:spPr>
      </p:pic>
      <p:pic>
        <p:nvPicPr>
          <p:cNvPr id="149" name="Google Shape;123;p4"/>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0517" y="431191"/>
            <a:ext cx="2907359" cy="4169320"/>
          </a:xfrm>
          <a:prstGeom prst="rect">
            <a:avLst/>
          </a:prstGeom>
          <a:ln w="12700">
            <a:miter lim="400000"/>
          </a:ln>
        </p:spPr>
      </p:pic>
      <p:sp>
        <p:nvSpPr>
          <p:cNvPr id="2" name="Google Shape;91;p1">
            <a:extLst>
              <a:ext uri="{FF2B5EF4-FFF2-40B4-BE49-F238E27FC236}">
                <a16:creationId xmlns:a16="http://schemas.microsoft.com/office/drawing/2014/main" id="{B7CA39E7-B7C0-AF08-F669-1FDF4BE3A6E4}"/>
              </a:ext>
            </a:extLst>
          </p:cNvPr>
          <p:cNvSpPr txBox="1"/>
          <p:nvPr/>
        </p:nvSpPr>
        <p:spPr>
          <a:xfrm>
            <a:off x="4686310" y="4627745"/>
            <a:ext cx="2892986"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Nicolai </a:t>
            </a:r>
            <a:r>
              <a:rPr lang="en-US" dirty="0" err="1"/>
              <a:t>Cikovsky</a:t>
            </a:r>
            <a:r>
              <a:rPr lang="en-US" dirty="0"/>
              <a:t>, </a:t>
            </a:r>
            <a:r>
              <a:rPr lang="en-US" i="1" dirty="0"/>
              <a:t>Portrait of Renee</a:t>
            </a:r>
            <a:r>
              <a:rPr lang="en-US" dirty="0"/>
              <a:t>, 1932, oil on wood, 12</a:t>
            </a:r>
            <a:r>
              <a:rPr lang="en-US" spc="-150" dirty="0"/>
              <a:t> </a:t>
            </a:r>
            <a:r>
              <a:rPr lang="en-US" dirty="0"/>
              <a:t>½ × 9 inches</a:t>
            </a: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sp>
        <p:nvSpPr>
          <p:cNvPr id="3" name="Google Shape;91;p1">
            <a:extLst>
              <a:ext uri="{FF2B5EF4-FFF2-40B4-BE49-F238E27FC236}">
                <a16:creationId xmlns:a16="http://schemas.microsoft.com/office/drawing/2014/main" id="{753F3618-4B79-5D84-102F-F39BDB0A66F6}"/>
              </a:ext>
            </a:extLst>
          </p:cNvPr>
          <p:cNvSpPr txBox="1"/>
          <p:nvPr/>
        </p:nvSpPr>
        <p:spPr>
          <a:xfrm>
            <a:off x="8015911" y="4619990"/>
            <a:ext cx="2936570"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Chaim Gross, </a:t>
            </a:r>
            <a:r>
              <a:rPr lang="en-US" i="1" dirty="0"/>
              <a:t>Head of Renee</a:t>
            </a:r>
            <a:r>
              <a:rPr lang="en-US" dirty="0"/>
              <a:t>, 1938, </a:t>
            </a:r>
            <a:r>
              <a:rPr lang="en-US" dirty="0" err="1"/>
              <a:t>sabicu</a:t>
            </a:r>
            <a:r>
              <a:rPr lang="en-US" dirty="0"/>
              <a:t> wood, 19</a:t>
            </a:r>
            <a:r>
              <a:rPr lang="en-US" spc="-150" dirty="0"/>
              <a:t> </a:t>
            </a:r>
            <a:r>
              <a:rPr lang="en-US" dirty="0"/>
              <a:t>¼ × 14 × 19 inches</a:t>
            </a: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pic>
        <p:nvPicPr>
          <p:cNvPr id="5" name="Picture 4" descr="A white silhouette of a couple of people&#10;&#10;Description automatically generated">
            <a:extLst>
              <a:ext uri="{FF2B5EF4-FFF2-40B4-BE49-F238E27FC236}">
                <a16:creationId xmlns:a16="http://schemas.microsoft.com/office/drawing/2014/main" id="{D65B98C0-5938-A892-F7A1-C2A4EAB184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46" name="Google Shape;89;p1"/>
          <p:cNvSpPr txBox="1">
            <a:spLocks noGrp="1"/>
          </p:cNvSpPr>
          <p:nvPr>
            <p:ph type="ctrTitle"/>
          </p:nvPr>
        </p:nvSpPr>
        <p:spPr>
          <a:xfrm>
            <a:off x="7467599" y="401247"/>
            <a:ext cx="4386943" cy="6237298"/>
          </a:xfrm>
          <a:prstGeom prst="rect">
            <a:avLst/>
          </a:prstGeom>
        </p:spPr>
        <p:txBody>
          <a:bodyPr lIns="0" tIns="0" rIns="0" bIns="0" anchor="t">
            <a:noAutofit/>
          </a:bodyPr>
          <a:lstStyle/>
          <a:p>
            <a:pPr algn="l">
              <a:lnSpc>
                <a:spcPct val="150000"/>
              </a:lnSpc>
              <a:defRPr sz="2000">
                <a:solidFill>
                  <a:srgbClr val="FFFFFF"/>
                </a:solidFill>
                <a:latin typeface="Georgia"/>
                <a:ea typeface="Georgia"/>
                <a:cs typeface="Georgia"/>
                <a:sym typeface="Georgia"/>
              </a:defRPr>
            </a:pPr>
            <a:r>
              <a:rPr sz="2000" i="1" dirty="0"/>
              <a:t>What do you notice about her facial expression in each portrait? </a:t>
            </a:r>
            <a:br>
              <a:rPr lang="en-US" sz="2000" i="1" dirty="0"/>
            </a:br>
            <a:br>
              <a:rPr sz="2000" i="1" dirty="0"/>
            </a:br>
            <a:r>
              <a:rPr sz="2000" i="1" dirty="0"/>
              <a:t>What do you think it would be like to meet her?</a:t>
            </a:r>
            <a:br>
              <a:rPr sz="2000" i="1" dirty="0"/>
            </a:br>
            <a:br>
              <a:rPr lang="en-US" sz="2000" i="1" dirty="0"/>
            </a:br>
            <a:r>
              <a:rPr sz="2000" i="1" dirty="0"/>
              <a:t>Who does she remind you of? </a:t>
            </a:r>
            <a:br>
              <a:rPr lang="en-US" sz="2000" i="1" dirty="0"/>
            </a:br>
            <a:r>
              <a:rPr sz="2000" i="1" dirty="0"/>
              <a:t>How so?</a:t>
            </a:r>
            <a:br>
              <a:rPr sz="2000" i="1" dirty="0"/>
            </a:br>
            <a:br>
              <a:rPr sz="2000" i="1" dirty="0"/>
            </a:br>
            <a:br>
              <a:rPr sz="2000" i="1" dirty="0"/>
            </a:br>
            <a:endParaRPr sz="2000" i="1" dirty="0"/>
          </a:p>
        </p:txBody>
      </p:sp>
      <p:pic>
        <p:nvPicPr>
          <p:cNvPr id="148" name="Google Shape;122;p4"/>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32814" y="431269"/>
            <a:ext cx="3215527" cy="4314712"/>
          </a:xfrm>
          <a:prstGeom prst="rect">
            <a:avLst/>
          </a:prstGeom>
          <a:ln w="12700">
            <a:miter lim="400000"/>
          </a:ln>
        </p:spPr>
      </p:pic>
      <p:pic>
        <p:nvPicPr>
          <p:cNvPr id="149" name="Google Shape;123;p4"/>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994040" y="430891"/>
            <a:ext cx="3009272" cy="4315467"/>
          </a:xfrm>
          <a:prstGeom prst="rect">
            <a:avLst/>
          </a:prstGeom>
          <a:ln w="12700">
            <a:miter lim="400000"/>
          </a:ln>
        </p:spPr>
      </p:pic>
      <p:sp>
        <p:nvSpPr>
          <p:cNvPr id="2" name="Google Shape;91;p1">
            <a:extLst>
              <a:ext uri="{FF2B5EF4-FFF2-40B4-BE49-F238E27FC236}">
                <a16:creationId xmlns:a16="http://schemas.microsoft.com/office/drawing/2014/main" id="{E6054921-9EB1-1945-CEA0-F9AA5678AEFE}"/>
              </a:ext>
            </a:extLst>
          </p:cNvPr>
          <p:cNvSpPr txBox="1"/>
          <p:nvPr/>
        </p:nvSpPr>
        <p:spPr>
          <a:xfrm>
            <a:off x="443874" y="4769985"/>
            <a:ext cx="2892986"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Nicolai </a:t>
            </a:r>
            <a:r>
              <a:rPr lang="en-US" dirty="0" err="1"/>
              <a:t>Cikovsky</a:t>
            </a:r>
            <a:r>
              <a:rPr lang="en-US" dirty="0"/>
              <a:t>, </a:t>
            </a:r>
            <a:r>
              <a:rPr lang="en-US" i="1" dirty="0"/>
              <a:t>Portrait of Renee</a:t>
            </a:r>
            <a:r>
              <a:rPr lang="en-US" dirty="0"/>
              <a:t>, 1932, oil on wood, 12</a:t>
            </a:r>
            <a:r>
              <a:rPr lang="en-US" spc="-150" dirty="0"/>
              <a:t> </a:t>
            </a:r>
            <a:r>
              <a:rPr lang="en-US" dirty="0"/>
              <a:t>½ × 9 inches</a:t>
            </a: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sp>
        <p:nvSpPr>
          <p:cNvPr id="3" name="Google Shape;91;p1">
            <a:extLst>
              <a:ext uri="{FF2B5EF4-FFF2-40B4-BE49-F238E27FC236}">
                <a16:creationId xmlns:a16="http://schemas.microsoft.com/office/drawing/2014/main" id="{D73A615B-7883-BD8C-6DAE-25B86E43D9D9}"/>
              </a:ext>
            </a:extLst>
          </p:cNvPr>
          <p:cNvSpPr txBox="1"/>
          <p:nvPr/>
        </p:nvSpPr>
        <p:spPr>
          <a:xfrm>
            <a:off x="3994040" y="4745981"/>
            <a:ext cx="2936570"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Chaim Gross, </a:t>
            </a:r>
            <a:r>
              <a:rPr lang="en-US" i="1" dirty="0"/>
              <a:t>Head of Renee</a:t>
            </a:r>
            <a:r>
              <a:rPr lang="en-US" dirty="0"/>
              <a:t>, 1938, </a:t>
            </a:r>
            <a:r>
              <a:rPr lang="en-US" dirty="0" err="1"/>
              <a:t>sabicu</a:t>
            </a:r>
            <a:r>
              <a:rPr lang="en-US" dirty="0"/>
              <a:t> wood, 19</a:t>
            </a:r>
            <a:r>
              <a:rPr lang="en-US" spc="-150" dirty="0"/>
              <a:t> </a:t>
            </a:r>
            <a:r>
              <a:rPr lang="en-US" dirty="0"/>
              <a:t>¼ × 14 × 19 inches</a:t>
            </a: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pic>
        <p:nvPicPr>
          <p:cNvPr id="5" name="Picture 4" descr="A white silhouette of a couple of people&#10;&#10;Description automatically generated">
            <a:extLst>
              <a:ext uri="{FF2B5EF4-FFF2-40B4-BE49-F238E27FC236}">
                <a16:creationId xmlns:a16="http://schemas.microsoft.com/office/drawing/2014/main" id="{D0EF9818-909F-1762-C50A-89E6EE7027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33777423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52" name="Google Shape;89;p1"/>
          <p:cNvSpPr txBox="1">
            <a:spLocks noGrp="1"/>
          </p:cNvSpPr>
          <p:nvPr>
            <p:ph type="ctrTitle"/>
          </p:nvPr>
        </p:nvSpPr>
        <p:spPr>
          <a:xfrm>
            <a:off x="6498273" y="2113089"/>
            <a:ext cx="4539842" cy="6237298"/>
          </a:xfrm>
          <a:prstGeom prst="rect">
            <a:avLst/>
          </a:prstGeom>
        </p:spPr>
        <p:txBody>
          <a:bodyPr lIns="0" tIns="0" rIns="0" bIns="0" anchor="t">
            <a:noAutofit/>
          </a:bodyPr>
          <a:lstStyle/>
          <a:p>
            <a:pPr algn="l">
              <a:lnSpc>
                <a:spcPct val="150000"/>
              </a:lnSpc>
              <a:defRPr sz="2000">
                <a:solidFill>
                  <a:srgbClr val="FFFFFF"/>
                </a:solidFill>
                <a:latin typeface="Georgia"/>
                <a:ea typeface="Georgia"/>
                <a:cs typeface="Georgia"/>
                <a:sym typeface="Georgia"/>
              </a:defRPr>
            </a:pPr>
            <a:r>
              <a:rPr sz="2000" dirty="0"/>
              <a:t>This painting is a portrait of Renee made by her daughter, Mimi Gross. </a:t>
            </a:r>
            <a:br>
              <a:rPr sz="2000" dirty="0"/>
            </a:br>
            <a:br>
              <a:rPr sz="2000" dirty="0"/>
            </a:br>
            <a:r>
              <a:rPr sz="2000" dirty="0"/>
              <a:t>Take a few moments to look carefully at it and notice some interesting details.</a:t>
            </a:r>
            <a:br>
              <a:rPr sz="2000" dirty="0"/>
            </a:br>
            <a:br>
              <a:rPr sz="2000" dirty="0"/>
            </a:br>
            <a:br>
              <a:rPr sz="2000" i="1" dirty="0"/>
            </a:br>
            <a:br>
              <a:rPr sz="2000" i="1" dirty="0"/>
            </a:br>
            <a:br>
              <a:rPr sz="2000" i="1" dirty="0"/>
            </a:br>
            <a:endParaRPr sz="2000" i="1" dirty="0"/>
          </a:p>
        </p:txBody>
      </p:sp>
      <p:sp>
        <p:nvSpPr>
          <p:cNvPr id="153" name="Google Shape;91;p1"/>
          <p:cNvSpPr txBox="1"/>
          <p:nvPr/>
        </p:nvSpPr>
        <p:spPr>
          <a:xfrm>
            <a:off x="1474360" y="5879160"/>
            <a:ext cx="3967909"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Mimi Gross, </a:t>
            </a:r>
            <a:r>
              <a:rPr lang="en-US" i="1" dirty="0"/>
              <a:t>Portrait of Renee Gross</a:t>
            </a:r>
            <a:r>
              <a:rPr lang="en-US" dirty="0"/>
              <a:t>, 1997, acrylic on board, 47</a:t>
            </a:r>
            <a:r>
              <a:rPr lang="en-US" spc="-150" dirty="0"/>
              <a:t> </a:t>
            </a:r>
            <a:r>
              <a:rPr lang="en-US" dirty="0"/>
              <a:t>⅞ × 38 inches</a:t>
            </a:r>
            <a:endParaRPr dirty="0"/>
          </a:p>
          <a:p>
            <a:pPr>
              <a:defRPr>
                <a:solidFill>
                  <a:srgbClr val="FFFFFF"/>
                </a:solidFill>
                <a:latin typeface="+mj-lt"/>
                <a:ea typeface="+mj-ea"/>
                <a:cs typeface="+mj-cs"/>
                <a:sym typeface="Arial"/>
              </a:defRPr>
            </a:pPr>
            <a:endParaRPr dirty="0"/>
          </a:p>
        </p:txBody>
      </p:sp>
      <p:pic>
        <p:nvPicPr>
          <p:cNvPr id="154" name="Google Shape;138;p6"/>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58305" y="538407"/>
            <a:ext cx="4233192" cy="5340753"/>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1FB20C7B-78D9-DD0D-A2AB-9DD81A0EB4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52" name="Google Shape;89;p1"/>
          <p:cNvSpPr txBox="1">
            <a:spLocks noGrp="1"/>
          </p:cNvSpPr>
          <p:nvPr>
            <p:ph type="ctrTitle"/>
          </p:nvPr>
        </p:nvSpPr>
        <p:spPr>
          <a:xfrm>
            <a:off x="663006" y="401247"/>
            <a:ext cx="4997565" cy="5883806"/>
          </a:xfrm>
          <a:prstGeom prst="rect">
            <a:avLst/>
          </a:prstGeom>
        </p:spPr>
        <p:txBody>
          <a:bodyPr lIns="0" tIns="0" rIns="0" bIns="0" anchor="t">
            <a:noAutofit/>
          </a:bodyPr>
          <a:lstStyle/>
          <a:p>
            <a:pPr algn="l">
              <a:lnSpc>
                <a:spcPct val="150000"/>
              </a:lnSpc>
              <a:defRPr sz="2000">
                <a:solidFill>
                  <a:srgbClr val="FFFFFF"/>
                </a:solidFill>
                <a:latin typeface="Georgia"/>
                <a:ea typeface="Georgia"/>
                <a:cs typeface="Georgia"/>
                <a:sym typeface="Georgia"/>
              </a:defRPr>
            </a:pPr>
            <a:r>
              <a:rPr sz="2000" dirty="0"/>
              <a:t>Discuss as a group:</a:t>
            </a:r>
            <a:br>
              <a:rPr lang="en-US" sz="2000" dirty="0"/>
            </a:br>
            <a:br>
              <a:rPr sz="2000" dirty="0"/>
            </a:br>
            <a:r>
              <a:rPr sz="2000" i="1" dirty="0"/>
              <a:t>What details catch your eye in this painting?</a:t>
            </a:r>
            <a:br>
              <a:rPr lang="en-US" sz="2000" i="1" dirty="0"/>
            </a:br>
            <a:br>
              <a:rPr sz="2000" i="1" dirty="0"/>
            </a:br>
            <a:r>
              <a:rPr sz="2000" i="1" dirty="0"/>
              <a:t>What colors and patterns do you notice?</a:t>
            </a:r>
            <a:br>
              <a:rPr lang="en-US" sz="2000" i="1" dirty="0"/>
            </a:br>
            <a:br>
              <a:rPr sz="2000" i="1" dirty="0"/>
            </a:br>
            <a:r>
              <a:rPr sz="2000" i="1" dirty="0"/>
              <a:t>What do you think the artist wanted to capture about her mother’s personality? </a:t>
            </a:r>
            <a:br>
              <a:rPr lang="en-US" sz="2000" i="1" dirty="0"/>
            </a:br>
            <a:br>
              <a:rPr sz="2000" i="1" dirty="0"/>
            </a:br>
            <a:r>
              <a:rPr sz="2000" i="1" dirty="0"/>
              <a:t>What do you see that makes you say that?</a:t>
            </a:r>
            <a:br>
              <a:rPr sz="2000" i="1" dirty="0"/>
            </a:br>
            <a:endParaRPr sz="2000" i="1" dirty="0"/>
          </a:p>
        </p:txBody>
      </p:sp>
      <p:sp>
        <p:nvSpPr>
          <p:cNvPr id="153" name="Google Shape;91;p1"/>
          <p:cNvSpPr txBox="1"/>
          <p:nvPr/>
        </p:nvSpPr>
        <p:spPr>
          <a:xfrm>
            <a:off x="5972464" y="5879160"/>
            <a:ext cx="3967909"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Mimi Gross, </a:t>
            </a:r>
            <a:r>
              <a:rPr lang="en-US" i="1" dirty="0"/>
              <a:t>Portrait of Renee Gross</a:t>
            </a:r>
            <a:r>
              <a:rPr lang="en-US" dirty="0"/>
              <a:t>, 1997, acrylic on board, 47</a:t>
            </a:r>
            <a:r>
              <a:rPr lang="en-US" spc="-150" dirty="0"/>
              <a:t> </a:t>
            </a:r>
            <a:r>
              <a:rPr lang="en-US" dirty="0"/>
              <a:t>⅞ × 38 inches</a:t>
            </a:r>
          </a:p>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endParaRPr dirty="0"/>
          </a:p>
        </p:txBody>
      </p:sp>
      <p:pic>
        <p:nvPicPr>
          <p:cNvPr id="154" name="Google Shape;138;p6"/>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956409" y="538407"/>
            <a:ext cx="4233192" cy="5340753"/>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099C07AA-2803-4187-82D0-1CD361050C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217834488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5724"/>
        </a:solidFill>
        <a:effectLst/>
      </p:bgPr>
    </p:bg>
    <p:spTree>
      <p:nvGrpSpPr>
        <p:cNvPr id="1" name=""/>
        <p:cNvGrpSpPr/>
        <p:nvPr/>
      </p:nvGrpSpPr>
      <p:grpSpPr>
        <a:xfrm>
          <a:off x="0" y="0"/>
          <a:ext cx="0" cy="0"/>
          <a:chOff x="0" y="0"/>
          <a:chExt cx="0" cy="0"/>
        </a:xfrm>
      </p:grpSpPr>
      <p:sp>
        <p:nvSpPr>
          <p:cNvPr id="106" name="Google Shape;84;g28513a080f6_1_9"/>
          <p:cNvSpPr txBox="1">
            <a:spLocks noGrp="1"/>
          </p:cNvSpPr>
          <p:nvPr>
            <p:ph type="subTitle" idx="1"/>
          </p:nvPr>
        </p:nvSpPr>
        <p:spPr>
          <a:xfrm>
            <a:off x="2460651" y="1233977"/>
            <a:ext cx="7700989" cy="5181571"/>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rPr dirty="0"/>
              <a:t>This slideshow tells the story of Renee (“REE-nee”) Gross, who immigrated to the United States as a child and dedicated her life to supporting her community, sharing art, and standing up for justice.</a:t>
            </a:r>
          </a:p>
        </p:txBody>
      </p:sp>
      <p:pic>
        <p:nvPicPr>
          <p:cNvPr id="3" name="Picture 2" descr="A white silhouette of a couple of people&#10;&#10;Description automatically generated">
            <a:extLst>
              <a:ext uri="{FF2B5EF4-FFF2-40B4-BE49-F238E27FC236}">
                <a16:creationId xmlns:a16="http://schemas.microsoft.com/office/drawing/2014/main" id="{7D76E5A0-8FA6-CD1B-5225-87759D066E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56" name="Google Shape;89;p1"/>
          <p:cNvSpPr txBox="1">
            <a:spLocks noGrp="1"/>
          </p:cNvSpPr>
          <p:nvPr>
            <p:ph type="ctrTitle"/>
          </p:nvPr>
        </p:nvSpPr>
        <p:spPr>
          <a:xfrm>
            <a:off x="6273937" y="2143678"/>
            <a:ext cx="4815821" cy="6237298"/>
          </a:xfrm>
          <a:prstGeom prst="rect">
            <a:avLst/>
          </a:prstGeom>
        </p:spPr>
        <p:txBody>
          <a:bodyPr lIns="0" tIns="0" rIns="0" bIns="0" anchor="t">
            <a:noAutofit/>
          </a:bodyPr>
          <a:lstStyle/>
          <a:p>
            <a:pPr algn="l">
              <a:lnSpc>
                <a:spcPct val="150000"/>
              </a:lnSpc>
              <a:defRPr sz="2000">
                <a:solidFill>
                  <a:srgbClr val="FFFFFF"/>
                </a:solidFill>
                <a:latin typeface="Georgia"/>
                <a:ea typeface="Georgia"/>
                <a:cs typeface="Georgia"/>
                <a:sym typeface="Georgia"/>
              </a:defRPr>
            </a:pPr>
            <a:r>
              <a:rPr sz="2000" dirty="0"/>
              <a:t>Renee and Chaim often welcomed friends and community members into their home. They created a welcoming environment for people to gather and share ideas. </a:t>
            </a:r>
            <a:br>
              <a:rPr sz="2000" dirty="0"/>
            </a:br>
            <a:br>
              <a:rPr sz="2000" dirty="0"/>
            </a:br>
            <a:br>
              <a:rPr sz="2000" dirty="0"/>
            </a:br>
            <a:br>
              <a:rPr sz="2000" dirty="0"/>
            </a:br>
            <a:br>
              <a:rPr sz="2000" dirty="0"/>
            </a:br>
            <a:br>
              <a:rPr sz="2000" dirty="0"/>
            </a:br>
            <a:endParaRPr sz="2000" dirty="0"/>
          </a:p>
        </p:txBody>
      </p:sp>
      <p:sp>
        <p:nvSpPr>
          <p:cNvPr id="157" name="Google Shape;91;p1"/>
          <p:cNvSpPr txBox="1"/>
          <p:nvPr/>
        </p:nvSpPr>
        <p:spPr>
          <a:xfrm>
            <a:off x="438207" y="5673642"/>
            <a:ext cx="3967908"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Photograph of Renee Gross and friends at her home on W. 105th St, New York, c. 1945</a:t>
            </a:r>
          </a:p>
          <a:p>
            <a:pPr>
              <a:defRPr>
                <a:solidFill>
                  <a:srgbClr val="FFFFFF"/>
                </a:solidFill>
                <a:latin typeface="+mj-lt"/>
                <a:ea typeface="+mj-ea"/>
                <a:cs typeface="+mj-cs"/>
                <a:sym typeface="Arial"/>
              </a:defRPr>
            </a:pPr>
            <a:endParaRPr dirty="0"/>
          </a:p>
        </p:txBody>
      </p:sp>
      <p:pic>
        <p:nvPicPr>
          <p:cNvPr id="158" name="Google Shape;144;p7"/>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38207" y="401247"/>
            <a:ext cx="5362891" cy="5236958"/>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34F7E12D-B47E-B712-C171-BCEBB6721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60" name="Google Shape;89;p1"/>
          <p:cNvSpPr txBox="1">
            <a:spLocks noGrp="1"/>
          </p:cNvSpPr>
          <p:nvPr>
            <p:ph type="ctrTitle"/>
          </p:nvPr>
        </p:nvSpPr>
        <p:spPr>
          <a:xfrm>
            <a:off x="471851" y="401247"/>
            <a:ext cx="5380310" cy="623729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lang="en-US" sz="2000" dirty="0"/>
              <a:t>After Chaim died in 1991, Renee opened two floors of their home and studio in Greenwich Village to the public, where people could appreciate their art collection. </a:t>
            </a:r>
            <a:br>
              <a:rPr lang="en-US" sz="2000" dirty="0"/>
            </a:br>
            <a:br>
              <a:rPr lang="en-US" sz="2000" dirty="0"/>
            </a:br>
            <a:r>
              <a:rPr lang="en-US" sz="2000" dirty="0"/>
              <a:t>Today, the Renee and Chaim Gross Foundation remains a unique space where people can experience American art in the context of an artist’s home and studio.</a:t>
            </a:r>
            <a:br>
              <a:rPr dirty="0"/>
            </a:br>
            <a:endParaRPr dirty="0"/>
          </a:p>
        </p:txBody>
      </p:sp>
      <p:sp>
        <p:nvSpPr>
          <p:cNvPr id="161" name="Google Shape;91;p1"/>
          <p:cNvSpPr txBox="1"/>
          <p:nvPr/>
        </p:nvSpPr>
        <p:spPr>
          <a:xfrm>
            <a:off x="6995474" y="4638595"/>
            <a:ext cx="3916366"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Benno Friedman, </a:t>
            </a:r>
            <a:r>
              <a:rPr lang="en-US" i="1" dirty="0"/>
              <a:t>Chaim and Renee Gross</a:t>
            </a:r>
            <a:r>
              <a:rPr lang="en-US" dirty="0"/>
              <a:t>, c. 1985, photograph</a:t>
            </a:r>
          </a:p>
          <a:p>
            <a:pPr>
              <a:defRPr>
                <a:solidFill>
                  <a:srgbClr val="FFFFFF"/>
                </a:solidFill>
                <a:latin typeface="+mj-lt"/>
                <a:ea typeface="+mj-ea"/>
                <a:cs typeface="+mj-cs"/>
                <a:sym typeface="Arial"/>
              </a:defRPr>
            </a:pPr>
            <a:endParaRPr dirty="0"/>
          </a:p>
        </p:txBody>
      </p:sp>
      <p:pic>
        <p:nvPicPr>
          <p:cNvPr id="4" name="Picture 3" descr="A white silhouette of a couple of people&#10;&#10;Description automatically generated">
            <a:extLst>
              <a:ext uri="{FF2B5EF4-FFF2-40B4-BE49-F238E27FC236}">
                <a16:creationId xmlns:a16="http://schemas.microsoft.com/office/drawing/2014/main" id="{6949E6C9-E0FF-77E2-9404-5E28BDDCD6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pic>
        <p:nvPicPr>
          <p:cNvPr id="5" name="Picture 4" descr="A person and person sitting on a couch&#10;&#10;Description automatically generated">
            <a:extLst>
              <a:ext uri="{FF2B5EF4-FFF2-40B4-BE49-F238E27FC236}">
                <a16:creationId xmlns:a16="http://schemas.microsoft.com/office/drawing/2014/main" id="{C31DBC7F-6D86-652D-6969-6434E866D7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03754" y="401248"/>
            <a:ext cx="4189447" cy="4237348"/>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Google Shape;91;p1">
            <a:extLst>
              <a:ext uri="{FF2B5EF4-FFF2-40B4-BE49-F238E27FC236}">
                <a16:creationId xmlns:a16="http://schemas.microsoft.com/office/drawing/2014/main" id="{1EEA02D9-25E2-9BB4-B01E-0EF132F59286}"/>
              </a:ext>
            </a:extLst>
          </p:cNvPr>
          <p:cNvSpPr txBox="1"/>
          <p:nvPr/>
        </p:nvSpPr>
        <p:spPr>
          <a:xfrm>
            <a:off x="647424" y="706647"/>
            <a:ext cx="5431536" cy="5170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Image Credits </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Unknown photographer, Chaim and Renee Gross, c. 1932, photograph.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H.C. White Co., 50 Americans of tomorrow - immigrants on deck of S.S. Amerika, New York, U.S.A., 1907, stereograph. Library of Congress, Prints &amp; Photographs Division, LC-DIG-stereo-1s46127.</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Unknown photographer, Renee, her father, and her son in front of the family grocery store, c. 1936, photograph.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Unknown photographer, The Gross Family, 1944, photograph.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Lisa Larsen, Renee Gross with children on the Upper West Side, c. 1946-7, photograph. Life Magazine.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Nicolai </a:t>
            </a:r>
            <a:r>
              <a:rPr lang="en-US" dirty="0" err="1"/>
              <a:t>Cikovsky</a:t>
            </a:r>
            <a:r>
              <a:rPr lang="en-US" dirty="0"/>
              <a:t>, </a:t>
            </a:r>
            <a:r>
              <a:rPr lang="en-US" i="1" dirty="0"/>
              <a:t>Portrait of Renee</a:t>
            </a:r>
            <a:r>
              <a:rPr lang="en-US" dirty="0"/>
              <a:t>, 1932, oil on wood, 12</a:t>
            </a:r>
            <a:r>
              <a:rPr lang="en-US" spc="-150" dirty="0"/>
              <a:t> </a:t>
            </a:r>
            <a:r>
              <a:rPr lang="en-US" dirty="0"/>
              <a:t>½ × 9 inches. Renee &amp; Chaim Gross Foundation, New York.</a:t>
            </a:r>
          </a:p>
          <a:p>
            <a:pPr>
              <a:defRPr>
                <a:solidFill>
                  <a:srgbClr val="FFFFFF"/>
                </a:solidFill>
                <a:latin typeface="+mn-lt"/>
                <a:ea typeface="+mn-ea"/>
                <a:cs typeface="+mn-cs"/>
                <a:sym typeface="Arial"/>
              </a:defRPr>
            </a:pPr>
            <a:endParaRPr lang="en-US" dirty="0"/>
          </a:p>
        </p:txBody>
      </p:sp>
      <p:sp>
        <p:nvSpPr>
          <p:cNvPr id="10" name="Google Shape;91;p1">
            <a:extLst>
              <a:ext uri="{FF2B5EF4-FFF2-40B4-BE49-F238E27FC236}">
                <a16:creationId xmlns:a16="http://schemas.microsoft.com/office/drawing/2014/main" id="{B11173B9-5FB4-7EF3-D85F-4EC52C0511A4}"/>
              </a:ext>
            </a:extLst>
          </p:cNvPr>
          <p:cNvSpPr txBox="1"/>
          <p:nvPr/>
        </p:nvSpPr>
        <p:spPr>
          <a:xfrm>
            <a:off x="6434766" y="706647"/>
            <a:ext cx="5431536" cy="409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Chaim Gross, </a:t>
            </a:r>
            <a:r>
              <a:rPr lang="en-US" i="1" dirty="0"/>
              <a:t>Head of Renee</a:t>
            </a:r>
            <a:r>
              <a:rPr lang="en-US" dirty="0"/>
              <a:t>, 1938, </a:t>
            </a:r>
            <a:r>
              <a:rPr lang="en-US" dirty="0" err="1"/>
              <a:t>sabicu</a:t>
            </a:r>
            <a:r>
              <a:rPr lang="en-US" dirty="0"/>
              <a:t> wood, 19</a:t>
            </a:r>
            <a:r>
              <a:rPr lang="en-US" spc="-150" dirty="0"/>
              <a:t> </a:t>
            </a:r>
            <a:r>
              <a:rPr lang="en-US" dirty="0"/>
              <a:t>¼ × 14 × 19 inches.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Mimi Gross, Portrait of Renee, 1997, acrylic on board, 47</a:t>
            </a:r>
            <a:r>
              <a:rPr lang="en-US" spc="-150" dirty="0"/>
              <a:t> </a:t>
            </a:r>
            <a:r>
              <a:rPr lang="en-US" dirty="0"/>
              <a:t>⅞ × 38 inches.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Photograph of friends at the Gross family home on W. 105th Street: Hilda </a:t>
            </a:r>
            <a:r>
              <a:rPr lang="en-US" dirty="0" err="1"/>
              <a:t>Castellón</a:t>
            </a:r>
            <a:r>
              <a:rPr lang="en-US" dirty="0"/>
              <a:t>, Sol Wilson, Raphael </a:t>
            </a:r>
            <a:r>
              <a:rPr lang="en-US" dirty="0" err="1"/>
              <a:t>Soyer</a:t>
            </a:r>
            <a:r>
              <a:rPr lang="en-US" dirty="0"/>
              <a:t>, Nicolai </a:t>
            </a:r>
            <a:r>
              <a:rPr lang="en-US" dirty="0" err="1"/>
              <a:t>Cikovsky</a:t>
            </a:r>
            <a:r>
              <a:rPr lang="en-US" dirty="0"/>
              <a:t>, Jack </a:t>
            </a:r>
            <a:r>
              <a:rPr lang="en-US" dirty="0" err="1"/>
              <a:t>Paser</a:t>
            </a:r>
            <a:r>
              <a:rPr lang="en-US" dirty="0"/>
              <a:t>, Arnold Newman, Chaim Gross, Henry Botkin, Alexander Dobkin, Federico </a:t>
            </a:r>
            <a:r>
              <a:rPr lang="en-US" dirty="0" err="1"/>
              <a:t>Castellón</a:t>
            </a:r>
            <a:r>
              <a:rPr lang="en-US" dirty="0"/>
              <a:t>, Hudson D. Walker, Renee Gross, Sylvia </a:t>
            </a:r>
            <a:r>
              <a:rPr lang="en-US" dirty="0" err="1"/>
              <a:t>Carewe</a:t>
            </a:r>
            <a:r>
              <a:rPr lang="en-US" dirty="0"/>
              <a:t>, Augusta Newman, and Isaac </a:t>
            </a:r>
            <a:r>
              <a:rPr lang="en-US" dirty="0" err="1"/>
              <a:t>Soyer</a:t>
            </a:r>
            <a:r>
              <a:rPr lang="en-US" dirty="0"/>
              <a:t>, c. 1945, photograph, 7</a:t>
            </a:r>
            <a:r>
              <a:rPr lang="en-US" spc="-150" dirty="0"/>
              <a:t> </a:t>
            </a:r>
            <a:r>
              <a:rPr lang="en-US" dirty="0"/>
              <a:t>¾ × 7 ¹¹⁄</a:t>
            </a:r>
            <a:r>
              <a:rPr lang="en-US" baseline="-10000" dirty="0"/>
              <a:t>16</a:t>
            </a:r>
            <a:r>
              <a:rPr lang="en-US" dirty="0"/>
              <a:t> inches.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Benno Friedman, Chaim and Renee Gross, c. 1985, photograph.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pic>
        <p:nvPicPr>
          <p:cNvPr id="3" name="Picture 2" descr="A white silhouette of a couple of people&#10;&#10;Description automatically generated">
            <a:extLst>
              <a:ext uri="{FF2B5EF4-FFF2-40B4-BE49-F238E27FC236}">
                <a16:creationId xmlns:a16="http://schemas.microsoft.com/office/drawing/2014/main" id="{FB366F43-2144-EE7A-AB2A-5DBE32363E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5513926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pic>
        <p:nvPicPr>
          <p:cNvPr id="3" name="Picture 2" descr="A white silhouette of a couple of people&#10;&#10;Description automatically generated">
            <a:extLst>
              <a:ext uri="{FF2B5EF4-FFF2-40B4-BE49-F238E27FC236}">
                <a16:creationId xmlns:a16="http://schemas.microsoft.com/office/drawing/2014/main" id="{7AD1D18B-A7E1-9631-231B-288A8D0434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
        <p:nvSpPr>
          <p:cNvPr id="2" name="Google Shape;91;p1">
            <a:extLst>
              <a:ext uri="{FF2B5EF4-FFF2-40B4-BE49-F238E27FC236}">
                <a16:creationId xmlns:a16="http://schemas.microsoft.com/office/drawing/2014/main" id="{AD3FFD48-3091-C744-5CC9-F1AE331256FD}"/>
              </a:ext>
            </a:extLst>
          </p:cNvPr>
          <p:cNvSpPr txBox="1"/>
          <p:nvPr/>
        </p:nvSpPr>
        <p:spPr>
          <a:xfrm>
            <a:off x="647424" y="706647"/>
            <a:ext cx="5431536"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r>
              <a:rPr lang="en-US" dirty="0"/>
              <a:t>First established in 1974 with donations from over two dozen close friends and supporters of American artist Chaim Gross (1902-91), the Renee &amp; Chaim Gross Foundation was incorporated as a 501(c)(3) not-for-profit organization in 1989. The Foundation is located in the couple's historic Greenwich Village townhouse and the artist’s studio space at 526 LaGuardia Place.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The Foundation stewards an extensive </a:t>
            </a:r>
            <a:r>
              <a:rPr lang="en-US" dirty="0">
                <a:solidFill>
                  <a:schemeClr val="bg1"/>
                </a:solidFill>
              </a:rPr>
              <a:t>collection </a:t>
            </a:r>
            <a:r>
              <a:rPr lang="en-US" dirty="0"/>
              <a:t>of over 12,000 objects that includes Gross’s sculptures, drawings, and prints; a photographic archive; and their large personal collection of African, Oceanic, Pre-Columbian, American, and European art that remains installed in the townhouse as it was during their lifetimes.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Our mission is to further the legacy of Chaim Gross through high-quality research, exhibitions, and educational activities around our historic building and art collections for audiences in New York City and beyond.</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solidFill>
                  <a:schemeClr val="bg1"/>
                </a:solidFill>
                <a:hlinkClick r:id="rId3">
                  <a:extLst>
                    <a:ext uri="{A12FA001-AC4F-418D-AE19-62706E023703}">
                      <ahyp:hlinkClr xmlns:ahyp="http://schemas.microsoft.com/office/drawing/2018/hyperlinkcolor" val="tx"/>
                    </a:ext>
                  </a:extLst>
                </a:hlinkClick>
              </a:rPr>
              <a:t>rcgrossfoundation.org</a:t>
            </a:r>
            <a:endParaRPr lang="en-US" dirty="0">
              <a:solidFill>
                <a:schemeClr val="bg1"/>
              </a:solidFill>
            </a:endParaRPr>
          </a:p>
          <a:p>
            <a:pPr>
              <a:defRPr>
                <a:solidFill>
                  <a:srgbClr val="FFFFFF"/>
                </a:solidFill>
                <a:latin typeface="+mn-lt"/>
                <a:ea typeface="+mn-ea"/>
                <a:cs typeface="+mn-cs"/>
                <a:sym typeface="Arial"/>
              </a:defRPr>
            </a:pPr>
            <a:endParaRPr lang="en-US" dirty="0"/>
          </a:p>
        </p:txBody>
      </p:sp>
      <p:sp>
        <p:nvSpPr>
          <p:cNvPr id="5" name="Google Shape;91;p1">
            <a:extLst>
              <a:ext uri="{FF2B5EF4-FFF2-40B4-BE49-F238E27FC236}">
                <a16:creationId xmlns:a16="http://schemas.microsoft.com/office/drawing/2014/main" id="{411FB865-0BCB-DEED-79D0-6C298B13BBC9}"/>
              </a:ext>
            </a:extLst>
          </p:cNvPr>
          <p:cNvSpPr txBox="1"/>
          <p:nvPr/>
        </p:nvSpPr>
        <p:spPr>
          <a:xfrm>
            <a:off x="6434766" y="706647"/>
            <a:ext cx="5431536"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This project is generously supported by a grant from the Dorothy C. </a:t>
            </a:r>
            <a:r>
              <a:rPr lang="en-US" dirty="0" err="1"/>
              <a:t>Radgowski</a:t>
            </a:r>
            <a:r>
              <a:rPr lang="en-US" dirty="0"/>
              <a:t> Learning Through Women’s Achievement in the Arts Grant, a joint effort of Where Women Made History (WWMH), and Historic Artists’ Homes &amp; Studios (HAHS), both programs of the National Trust for Historic Preservation.</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spTree>
    <p:extLst>
      <p:ext uri="{BB962C8B-B14F-4D97-AF65-F5344CB8AC3E}">
        <p14:creationId xmlns:p14="http://schemas.microsoft.com/office/powerpoint/2010/main" val="14971629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108" name="Google Shape;84;g28513a080f6_1_9"/>
          <p:cNvSpPr txBox="1">
            <a:spLocks noGrp="1"/>
          </p:cNvSpPr>
          <p:nvPr>
            <p:ph type="subTitle" sz="half" idx="1"/>
          </p:nvPr>
        </p:nvSpPr>
        <p:spPr>
          <a:xfrm>
            <a:off x="2453278" y="1243795"/>
            <a:ext cx="7450264" cy="4370410"/>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rPr dirty="0"/>
              <a:t>Each slide has an image (or several) and some questions to encourage you to think about Renee and her life.</a:t>
            </a:r>
          </a:p>
        </p:txBody>
      </p:sp>
      <p:pic>
        <p:nvPicPr>
          <p:cNvPr id="3" name="Picture 2" descr="A white silhouette of a couple of people&#10;&#10;Description automatically generated">
            <a:extLst>
              <a:ext uri="{FF2B5EF4-FFF2-40B4-BE49-F238E27FC236}">
                <a16:creationId xmlns:a16="http://schemas.microsoft.com/office/drawing/2014/main" id="{6BB93C7B-5E20-28FA-9368-4C591C2823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10" name="Google Shape;84;g28513a080f6_1_9"/>
          <p:cNvSpPr txBox="1">
            <a:spLocks noGrp="1"/>
          </p:cNvSpPr>
          <p:nvPr>
            <p:ph type="subTitle" sz="half" idx="1"/>
          </p:nvPr>
        </p:nvSpPr>
        <p:spPr>
          <a:xfrm>
            <a:off x="2459357" y="1225359"/>
            <a:ext cx="7273285" cy="4407282"/>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Look carefully at the images together. Read the questions, share ideas, and make observations.</a:t>
            </a:r>
          </a:p>
        </p:txBody>
      </p:sp>
      <p:pic>
        <p:nvPicPr>
          <p:cNvPr id="3" name="Picture 2" descr="A white silhouette of a couple of people&#10;&#10;Description automatically generated">
            <a:extLst>
              <a:ext uri="{FF2B5EF4-FFF2-40B4-BE49-F238E27FC236}">
                <a16:creationId xmlns:a16="http://schemas.microsoft.com/office/drawing/2014/main" id="{A211E4A8-53D8-24CD-3C0B-45247001CA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12" name="Google Shape;89;p1"/>
          <p:cNvSpPr txBox="1">
            <a:spLocks noGrp="1"/>
          </p:cNvSpPr>
          <p:nvPr>
            <p:ph type="ctrTitle"/>
          </p:nvPr>
        </p:nvSpPr>
        <p:spPr>
          <a:xfrm>
            <a:off x="5420888" y="423762"/>
            <a:ext cx="5202590" cy="4473825"/>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Renee Gross, seen on the left with her husband, Chaim Gross, immigrated from Lithuania to the United States in 1921. Her father arrived first, and was later joined by Renee, her mother, and siblings.</a:t>
            </a:r>
            <a:br>
              <a:rPr dirty="0"/>
            </a:br>
            <a:endParaRPr dirty="0"/>
          </a:p>
        </p:txBody>
      </p:sp>
      <p:sp>
        <p:nvSpPr>
          <p:cNvPr id="113" name="Google Shape;91;p1"/>
          <p:cNvSpPr txBox="1"/>
          <p:nvPr/>
        </p:nvSpPr>
        <p:spPr>
          <a:xfrm>
            <a:off x="619872" y="5749719"/>
            <a:ext cx="397244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Unknown photographer, Chaim and Renee Gross, c. 1932, photograph</a:t>
            </a:r>
            <a:endParaRPr dirty="0"/>
          </a:p>
        </p:txBody>
      </p:sp>
      <p:pic>
        <p:nvPicPr>
          <p:cNvPr id="114" name="Google Shape;90;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19873" y="423762"/>
            <a:ext cx="4054870" cy="5325959"/>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61B7038F-46C6-093E-A16F-8DAE99EE5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16" name="Google Shape;89;p1"/>
          <p:cNvSpPr txBox="1">
            <a:spLocks noGrp="1"/>
          </p:cNvSpPr>
          <p:nvPr>
            <p:ph type="ctrTitle"/>
          </p:nvPr>
        </p:nvSpPr>
        <p:spPr>
          <a:xfrm>
            <a:off x="552204" y="529808"/>
            <a:ext cx="3727566" cy="5050860"/>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t>Renee traveled from Poland to Maine on a boat, which was quarantined for a month upon arrival due to an outbreak of illness. The photograph on the right shows immigrants on a ship from around the same time.</a:t>
            </a:r>
            <a:br/>
            <a:endParaRPr/>
          </a:p>
        </p:txBody>
      </p:sp>
      <p:pic>
        <p:nvPicPr>
          <p:cNvPr id="117" name="Google Shape;91;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563445" y="529808"/>
            <a:ext cx="7076352" cy="3670859"/>
          </a:xfrm>
          <a:prstGeom prst="rect">
            <a:avLst/>
          </a:prstGeom>
          <a:ln w="12700">
            <a:miter lim="400000"/>
          </a:ln>
        </p:spPr>
      </p:pic>
      <p:sp>
        <p:nvSpPr>
          <p:cNvPr id="118" name="Google Shape;91;p1"/>
          <p:cNvSpPr txBox="1"/>
          <p:nvPr/>
        </p:nvSpPr>
        <p:spPr>
          <a:xfrm>
            <a:off x="4563445" y="4200666"/>
            <a:ext cx="659399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H.C. White Co., 50 Americans of tomorrow - immigrants on deck of S.S. Amerika, New York, U.S.A. , 1907, stereograph</a:t>
            </a:r>
            <a:endParaRPr dirty="0"/>
          </a:p>
        </p:txBody>
      </p:sp>
      <p:pic>
        <p:nvPicPr>
          <p:cNvPr id="3" name="Picture 2" descr="A white silhouette of a couple of people&#10;&#10;Description automatically generated">
            <a:extLst>
              <a:ext uri="{FF2B5EF4-FFF2-40B4-BE49-F238E27FC236}">
                <a16:creationId xmlns:a16="http://schemas.microsoft.com/office/drawing/2014/main" id="{B4AAC284-550E-1E46-DEE1-98B84AAAA2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5724"/>
        </a:solidFill>
        <a:effectLst/>
      </p:bgPr>
    </p:bg>
    <p:spTree>
      <p:nvGrpSpPr>
        <p:cNvPr id="1" name=""/>
        <p:cNvGrpSpPr/>
        <p:nvPr/>
      </p:nvGrpSpPr>
      <p:grpSpPr>
        <a:xfrm>
          <a:off x="0" y="0"/>
          <a:ext cx="0" cy="0"/>
          <a:chOff x="0" y="0"/>
          <a:chExt cx="0" cy="0"/>
        </a:xfrm>
      </p:grpSpPr>
      <p:sp>
        <p:nvSpPr>
          <p:cNvPr id="120" name="Google Shape;89;p1"/>
          <p:cNvSpPr txBox="1">
            <a:spLocks noGrp="1"/>
          </p:cNvSpPr>
          <p:nvPr>
            <p:ph type="ctrTitle"/>
          </p:nvPr>
        </p:nvSpPr>
        <p:spPr>
          <a:xfrm>
            <a:off x="369323" y="303565"/>
            <a:ext cx="11071046" cy="2298233"/>
          </a:xfrm>
          <a:prstGeom prst="rect">
            <a:avLst/>
          </a:prstGeom>
        </p:spPr>
        <p:txBody>
          <a:bodyPr lIns="0" tIns="0" rIns="0" bIns="0" anchor="t"/>
          <a:lstStyle/>
          <a:p>
            <a:pPr algn="l">
              <a:lnSpc>
                <a:spcPct val="150000"/>
              </a:lnSpc>
              <a:defRPr sz="2000" i="1">
                <a:solidFill>
                  <a:srgbClr val="FFFFFF"/>
                </a:solidFill>
                <a:latin typeface="Georgia"/>
                <a:ea typeface="Georgia"/>
                <a:cs typeface="Georgia"/>
                <a:sym typeface="Georgia"/>
              </a:defRPr>
            </a:pPr>
            <a:r>
              <a:t>What do you think it would be like to be separated from a parent while your family immigrated to a new country? How do you think it would feel to be quarantined on a ship?</a:t>
            </a:r>
            <a:br/>
            <a:endParaRPr/>
          </a:p>
        </p:txBody>
      </p:sp>
      <p:pic>
        <p:nvPicPr>
          <p:cNvPr id="121" name="Google Shape;91;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95350" y="1593569"/>
            <a:ext cx="6973055" cy="3617273"/>
          </a:xfrm>
          <a:prstGeom prst="rect">
            <a:avLst/>
          </a:prstGeom>
          <a:ln w="12700">
            <a:miter lim="400000"/>
          </a:ln>
        </p:spPr>
      </p:pic>
      <p:pic>
        <p:nvPicPr>
          <p:cNvPr id="122" name="Google Shape;90;p1"/>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5870" y="1587711"/>
            <a:ext cx="3161614" cy="4152689"/>
          </a:xfrm>
          <a:prstGeom prst="rect">
            <a:avLst/>
          </a:prstGeom>
          <a:ln w="12700">
            <a:miter lim="400000"/>
          </a:ln>
        </p:spPr>
      </p:pic>
      <p:sp>
        <p:nvSpPr>
          <p:cNvPr id="2" name="Google Shape;91;p1">
            <a:extLst>
              <a:ext uri="{FF2B5EF4-FFF2-40B4-BE49-F238E27FC236}">
                <a16:creationId xmlns:a16="http://schemas.microsoft.com/office/drawing/2014/main" id="{4C2D47A6-DB33-1FB4-61FB-D63D0E58B921}"/>
              </a:ext>
            </a:extLst>
          </p:cNvPr>
          <p:cNvSpPr txBox="1"/>
          <p:nvPr/>
        </p:nvSpPr>
        <p:spPr>
          <a:xfrm>
            <a:off x="385870" y="5740400"/>
            <a:ext cx="31781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Unknown photographer, Chaim and Renee Gross, c. 1932, photograph</a:t>
            </a:r>
            <a:endParaRPr dirty="0"/>
          </a:p>
        </p:txBody>
      </p:sp>
      <p:sp>
        <p:nvSpPr>
          <p:cNvPr id="3" name="Google Shape;91;p1">
            <a:extLst>
              <a:ext uri="{FF2B5EF4-FFF2-40B4-BE49-F238E27FC236}">
                <a16:creationId xmlns:a16="http://schemas.microsoft.com/office/drawing/2014/main" id="{B3EF0A1A-5D16-DF02-9267-1F1E65FFD909}"/>
              </a:ext>
            </a:extLst>
          </p:cNvPr>
          <p:cNvSpPr txBox="1"/>
          <p:nvPr/>
        </p:nvSpPr>
        <p:spPr>
          <a:xfrm>
            <a:off x="3791577" y="5203328"/>
            <a:ext cx="659399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H.C. White Co., 50 Americans of tomorrow - immigrants on deck of S.S. Amerika, New York, U.S.A. , 1907, stereograph</a:t>
            </a:r>
            <a:endParaRPr dirty="0"/>
          </a:p>
        </p:txBody>
      </p:sp>
      <p:pic>
        <p:nvPicPr>
          <p:cNvPr id="5" name="Picture 4" descr="A white silhouette of a couple of people&#10;&#10;Description automatically generated">
            <a:extLst>
              <a:ext uri="{FF2B5EF4-FFF2-40B4-BE49-F238E27FC236}">
                <a16:creationId xmlns:a16="http://schemas.microsoft.com/office/drawing/2014/main" id="{4B561E92-AA0C-DDA7-D5D3-18BC841674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124" name="Google Shape;89;p1"/>
          <p:cNvSpPr txBox="1">
            <a:spLocks noGrp="1"/>
          </p:cNvSpPr>
          <p:nvPr>
            <p:ph type="ctrTitle"/>
          </p:nvPr>
        </p:nvSpPr>
        <p:spPr>
          <a:xfrm>
            <a:off x="514036" y="529807"/>
            <a:ext cx="4843272" cy="5779554"/>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Renee’s family opened a grocery store in Brooklyn. In this photograph, taken in 1935, you can see the store in the background. </a:t>
            </a:r>
            <a:br>
              <a:rPr dirty="0"/>
            </a:br>
            <a:br>
              <a:rPr dirty="0"/>
            </a:br>
            <a:r>
              <a:rPr dirty="0"/>
              <a:t>Her father is looking down at her baby son, Yehudah, and she is next to the carriage.</a:t>
            </a:r>
            <a:br>
              <a:rPr dirty="0"/>
            </a:br>
            <a:endParaRPr dirty="0"/>
          </a:p>
        </p:txBody>
      </p:sp>
      <p:sp>
        <p:nvSpPr>
          <p:cNvPr id="125" name="Google Shape;91;p1"/>
          <p:cNvSpPr txBox="1"/>
          <p:nvPr/>
        </p:nvSpPr>
        <p:spPr>
          <a:xfrm>
            <a:off x="5762922" y="5740401"/>
            <a:ext cx="4489116"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Unknown photographer, Renee, her father, and her son in front of the family grocery store, c. 1936, photograph</a:t>
            </a:r>
          </a:p>
          <a:p>
            <a:pPr>
              <a:defRPr>
                <a:solidFill>
                  <a:srgbClr val="FFFFFF"/>
                </a:solidFill>
                <a:latin typeface="+mj-lt"/>
                <a:ea typeface="+mj-ea"/>
                <a:cs typeface="+mj-cs"/>
                <a:sym typeface="Arial"/>
              </a:defRPr>
            </a:pPr>
            <a:endParaRPr dirty="0"/>
          </a:p>
        </p:txBody>
      </p:sp>
      <p:pic>
        <p:nvPicPr>
          <p:cNvPr id="126" name="Google Shape;99;p2"/>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2922" y="685453"/>
            <a:ext cx="2969177" cy="5054948"/>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B202CFAF-5BB2-6B5E-61BE-38DECAB8DE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28" name="Google Shape;89;p1"/>
          <p:cNvSpPr txBox="1">
            <a:spLocks noGrp="1"/>
          </p:cNvSpPr>
          <p:nvPr>
            <p:ph type="ctrTitle"/>
          </p:nvPr>
        </p:nvSpPr>
        <p:spPr>
          <a:xfrm>
            <a:off x="6096000" y="538407"/>
            <a:ext cx="4568436" cy="5779554"/>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t>Take a few moments to look carefully at the picture.</a:t>
            </a:r>
            <a:br/>
            <a:br/>
            <a:r>
              <a:rPr i="1"/>
              <a:t>What details do you notice in the photograph? </a:t>
            </a:r>
            <a:br>
              <a:rPr i="1"/>
            </a:br>
            <a:br>
              <a:rPr i="1"/>
            </a:br>
            <a:r>
              <a:rPr i="1"/>
              <a:t>What do they tell you about this time and place?</a:t>
            </a:r>
            <a:br>
              <a:rPr i="1"/>
            </a:br>
            <a:endParaRPr i="1"/>
          </a:p>
        </p:txBody>
      </p:sp>
      <p:pic>
        <p:nvPicPr>
          <p:cNvPr id="2" name="Google Shape;99;p2">
            <a:extLst>
              <a:ext uri="{FF2B5EF4-FFF2-40B4-BE49-F238E27FC236}">
                <a16:creationId xmlns:a16="http://schemas.microsoft.com/office/drawing/2014/main" id="{918C99E2-CC77-CEDE-8DEB-3C4EFDBA0AB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303500" y="685453"/>
            <a:ext cx="2969177" cy="5054948"/>
          </a:xfrm>
          <a:prstGeom prst="rect">
            <a:avLst/>
          </a:prstGeom>
          <a:ln w="12700">
            <a:miter lim="400000"/>
          </a:ln>
        </p:spPr>
      </p:pic>
      <p:sp>
        <p:nvSpPr>
          <p:cNvPr id="4" name="Google Shape;91;p1">
            <a:extLst>
              <a:ext uri="{FF2B5EF4-FFF2-40B4-BE49-F238E27FC236}">
                <a16:creationId xmlns:a16="http://schemas.microsoft.com/office/drawing/2014/main" id="{BF9066B7-1C74-F0AE-81AD-8B304F7BC942}"/>
              </a:ext>
            </a:extLst>
          </p:cNvPr>
          <p:cNvSpPr txBox="1"/>
          <p:nvPr/>
        </p:nvSpPr>
        <p:spPr>
          <a:xfrm>
            <a:off x="1303500" y="5760722"/>
            <a:ext cx="4489116"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Unknown photographer, Renee, her father, and her son in front of the family grocery store, c. 1936, photograph</a:t>
            </a:r>
          </a:p>
          <a:p>
            <a:pPr>
              <a:defRPr>
                <a:solidFill>
                  <a:srgbClr val="FFFFFF"/>
                </a:solidFill>
                <a:latin typeface="+mj-lt"/>
                <a:ea typeface="+mj-ea"/>
                <a:cs typeface="+mj-cs"/>
                <a:sym typeface="Arial"/>
              </a:defRPr>
            </a:pPr>
            <a:endParaRPr dirty="0"/>
          </a:p>
        </p:txBody>
      </p:sp>
      <p:pic>
        <p:nvPicPr>
          <p:cNvPr id="5" name="Picture 4" descr="A white silhouette of a couple of people&#10;&#10;Description automatically generated">
            <a:extLst>
              <a:ext uri="{FF2B5EF4-FFF2-40B4-BE49-F238E27FC236}">
                <a16:creationId xmlns:a16="http://schemas.microsoft.com/office/drawing/2014/main" id="{28137399-5C00-E2AE-CB57-A2C1A1CBCD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194</TotalTime>
  <Words>1816</Words>
  <Application>Microsoft Macintosh PowerPoint</Application>
  <PresentationFormat>Widescreen</PresentationFormat>
  <Paragraphs>100</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Georgia</vt:lpstr>
      <vt:lpstr>Office Theme</vt:lpstr>
      <vt:lpstr>PowerPoint Presentation</vt:lpstr>
      <vt:lpstr>PowerPoint Presentation</vt:lpstr>
      <vt:lpstr>PowerPoint Presentation</vt:lpstr>
      <vt:lpstr>PowerPoint Presentation</vt:lpstr>
      <vt:lpstr>Renee Gross, seen on the left with her husband, Chaim Gross, immigrated from Lithuania to the United States in 1921. Her father arrived first, and was later joined by Renee, her mother, and siblings. </vt:lpstr>
      <vt:lpstr>Renee traveled from Poland to Maine on a boat, which was quarantined for a month upon arrival due to an outbreak of illness. The photograph on the right shows immigrants on a ship from around the same time. </vt:lpstr>
      <vt:lpstr>What do you think it would be like to be separated from a parent while your family immigrated to a new country? How do you think it would feel to be quarantined on a ship? </vt:lpstr>
      <vt:lpstr>Renee’s family opened a grocery store in Brooklyn. In this photograph, taken in 1935, you can see the store in the background.   Her father is looking down at her baby son, Yehudah, and she is next to the carriage. </vt:lpstr>
      <vt:lpstr>Take a few moments to look carefully at the picture.  What details do you notice in the photograph?   What do they tell you about this time and place? </vt:lpstr>
      <vt:lpstr>Renee and Chaim had two children, Mimi and Yehudah. This is a family photograph of them from around 1944. </vt:lpstr>
      <vt:lpstr>What catches your eye in the picture?  What details do you notice?  What might these details tell us about the Gross family? </vt:lpstr>
      <vt:lpstr>For many years, the family lived in Harlem, a neighborhood in Manhattan. Renee believed in building a sense of community with her friends and neighbors.   This photograph shows her hosting a gathering in their home. Take a moment to look closely at it.  </vt:lpstr>
      <vt:lpstr>Why do you think it’s important to feel connected to the people in your community?   What do you think is special about sharing food with others?   What are some other ways to bring people together? </vt:lpstr>
      <vt:lpstr>Renee believed that everyone should be treated fairly and equally. She stood up for her beliefs by speaking out, like marching for fair pay for teachers in New York City.   </vt:lpstr>
      <vt:lpstr>She and Chaim donated money for scholarships to help students attend college. She raised money to help the country during WWII and to support Jewish people after the war.   These two portraits of Renee tell us about what she looked like, but also give us a sense of what kind of person she was.    </vt:lpstr>
      <vt:lpstr>The portrait on the left was painted when Renee and Chaim were first starting their life together as a married couple.  Chaim made the sculpture on the right six years later, after the birth of their son, and during the Great Depression.  </vt:lpstr>
      <vt:lpstr>What do you notice about her facial expression in each portrait?   What do you think it would be like to meet her?  Who does she remind you of?  How so?   </vt:lpstr>
      <vt:lpstr>This painting is a portrait of Renee made by her daughter, Mimi Gross.   Take a few moments to look carefully at it and notice some interesting details.     </vt:lpstr>
      <vt:lpstr>Discuss as a group:  What details catch your eye in this painting?  What colors and patterns do you notice?  What do you think the artist wanted to capture about her mother’s personality?   What do you see that makes you say that? </vt:lpstr>
      <vt:lpstr>Renee and Chaim often welcomed friends and community members into their home. They created a welcoming environment for people to gather and share ideas.       </vt:lpstr>
      <vt:lpstr>After Chaim died in 1991, Renee opened two floors of their home and studio in Greenwich Village to the public, where people could appreciate their art collection.   Today, the Renee and Chaim Gross Foundation remains a unique space where people can experience American art in the context of an artist’s home and studio.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Brittany Cassandra</cp:lastModifiedBy>
  <cp:revision>24</cp:revision>
  <dcterms:modified xsi:type="dcterms:W3CDTF">2024-09-10T14:52:14Z</dcterms:modified>
</cp:coreProperties>
</file>